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88" r:id="rId2"/>
    <p:sldId id="273" r:id="rId3"/>
    <p:sldId id="257" r:id="rId4"/>
    <p:sldId id="261" r:id="rId5"/>
    <p:sldId id="266" r:id="rId6"/>
    <p:sldId id="258" r:id="rId7"/>
    <p:sldId id="274" r:id="rId8"/>
    <p:sldId id="279" r:id="rId9"/>
    <p:sldId id="280" r:id="rId10"/>
    <p:sldId id="269" r:id="rId11"/>
    <p:sldId id="263" r:id="rId12"/>
    <p:sldId id="260" r:id="rId13"/>
    <p:sldId id="282" r:id="rId14"/>
    <p:sldId id="283" r:id="rId15"/>
    <p:sldId id="268" r:id="rId16"/>
    <p:sldId id="259" r:id="rId17"/>
    <p:sldId id="262" r:id="rId18"/>
    <p:sldId id="267" r:id="rId19"/>
    <p:sldId id="284" r:id="rId20"/>
    <p:sldId id="285" r:id="rId21"/>
    <p:sldId id="275" r:id="rId22"/>
    <p:sldId id="276" r:id="rId23"/>
    <p:sldId id="289" r:id="rId24"/>
    <p:sldId id="287" r:id="rId25"/>
    <p:sldId id="265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aytone One" panose="020B0604020202020204" charset="0"/>
      <p:regular r:id="rId32"/>
    </p:embeddedFont>
    <p:embeddedFont>
      <p:font typeface="Quicksand Bold" panose="020B0604020202020204" charset="0"/>
      <p:regular r:id="rId33"/>
    </p:embeddedFont>
    <p:embeddedFont>
      <p:font typeface="Quicksand Medium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49B"/>
    <a:srgbClr val="AD5545"/>
    <a:srgbClr val="F4E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3FB85-98C6-44E7-9757-425342660309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887F3-F878-46AA-A981-3D415ED717D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661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4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9.svg"/><Relationship Id="rId5" Type="http://schemas.openxmlformats.org/officeDocument/2006/relationships/image" Target="../media/image43.svg"/><Relationship Id="rId15" Type="http://schemas.openxmlformats.org/officeDocument/2006/relationships/image" Target="../media/image49.sv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37.sv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4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9.svg"/><Relationship Id="rId5" Type="http://schemas.openxmlformats.org/officeDocument/2006/relationships/image" Target="../media/image43.svg"/><Relationship Id="rId15" Type="http://schemas.openxmlformats.org/officeDocument/2006/relationships/image" Target="../media/image49.sv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37.svg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6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6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.wdp"/><Relationship Id="rId18" Type="http://schemas.openxmlformats.org/officeDocument/2006/relationships/image" Target="../media/image28.png"/><Relationship Id="rId3" Type="http://schemas.openxmlformats.org/officeDocument/2006/relationships/image" Target="../media/image16.svg"/><Relationship Id="rId21" Type="http://schemas.microsoft.com/office/2007/relationships/hdphoto" Target="../media/hdphoto5.wdp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microsoft.com/office/2007/relationships/hdphoto" Target="../media/hdphoto3.wdp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microsoft.com/office/2007/relationships/hdphoto" Target="../media/hdphoto2.wdp"/><Relationship Id="rId10" Type="http://schemas.openxmlformats.org/officeDocument/2006/relationships/image" Target="../media/image23.png"/><Relationship Id="rId19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svg"/><Relationship Id="rId10" Type="http://schemas.openxmlformats.org/officeDocument/2006/relationships/image" Target="../media/image77.sv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4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9.svg"/><Relationship Id="rId5" Type="http://schemas.openxmlformats.org/officeDocument/2006/relationships/image" Target="../media/image43.svg"/><Relationship Id="rId15" Type="http://schemas.openxmlformats.org/officeDocument/2006/relationships/image" Target="../media/image49.sv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37.sv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0789" y="0"/>
            <a:ext cx="4701724" cy="2222633"/>
          </a:xfrm>
          <a:custGeom>
            <a:avLst/>
            <a:gdLst/>
            <a:ahLst/>
            <a:cxnLst/>
            <a:rect l="l" t="t" r="r" b="b"/>
            <a:pathLst>
              <a:path w="4701724" h="2222633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5693347" y="6978774"/>
            <a:ext cx="8431059" cy="950410"/>
          </a:xfrm>
          <a:custGeom>
            <a:avLst/>
            <a:gdLst/>
            <a:ahLst/>
            <a:cxnLst/>
            <a:rect l="l" t="t" r="r" b="b"/>
            <a:pathLst>
              <a:path w="8431059" h="950410">
                <a:moveTo>
                  <a:pt x="0" y="0"/>
                </a:moveTo>
                <a:lnTo>
                  <a:pt x="8431060" y="0"/>
                </a:lnTo>
                <a:lnTo>
                  <a:pt x="8431060" y="950410"/>
                </a:lnTo>
                <a:lnTo>
                  <a:pt x="0" y="9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2800" dirty="0" err="1"/>
              <a:t>Dosen</a:t>
            </a:r>
            <a:r>
              <a:rPr lang="en-US" sz="2800" dirty="0"/>
              <a:t> </a:t>
            </a:r>
            <a:r>
              <a:rPr lang="en-US" sz="2800" dirty="0" err="1"/>
              <a:t>pengampu</a:t>
            </a:r>
            <a:r>
              <a:rPr lang="en-US" sz="2800" dirty="0"/>
              <a:t> : Dr. Cut Morina </a:t>
            </a:r>
            <a:r>
              <a:rPr lang="en-US" sz="2800" dirty="0" err="1"/>
              <a:t>Zubainur</a:t>
            </a:r>
            <a:r>
              <a:rPr lang="en-US" sz="2800" dirty="0"/>
              <a:t> , </a:t>
            </a:r>
            <a:r>
              <a:rPr lang="en-US" sz="2800" dirty="0" err="1"/>
              <a:t>S.Pd</a:t>
            </a:r>
            <a:r>
              <a:rPr lang="en-US" sz="2800" dirty="0"/>
              <a:t>., </a:t>
            </a:r>
            <a:r>
              <a:rPr lang="en-US" sz="2800" dirty="0" err="1"/>
              <a:t>M.Pd</a:t>
            </a:r>
            <a:endParaRPr lang="en-ID" sz="2800" dirty="0"/>
          </a:p>
        </p:txBody>
      </p:sp>
      <p:sp>
        <p:nvSpPr>
          <p:cNvPr id="5" name="Freeform 5"/>
          <p:cNvSpPr/>
          <p:nvPr/>
        </p:nvSpPr>
        <p:spPr>
          <a:xfrm rot="4423086">
            <a:off x="166746" y="-4626437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4124406" y="7950069"/>
            <a:ext cx="5614490" cy="4130953"/>
          </a:xfrm>
          <a:custGeom>
            <a:avLst/>
            <a:gdLst/>
            <a:ahLst/>
            <a:cxnLst/>
            <a:rect l="l" t="t" r="r" b="b"/>
            <a:pathLst>
              <a:path w="5614490" h="4130953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8897882">
            <a:off x="15681947" y="7636750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-1689017" y="6978775"/>
            <a:ext cx="5181796" cy="5106425"/>
          </a:xfrm>
          <a:custGeom>
            <a:avLst/>
            <a:gdLst/>
            <a:ahLst/>
            <a:cxnLst/>
            <a:rect l="l" t="t" r="r" b="b"/>
            <a:pathLst>
              <a:path w="5181796" h="5106425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2629827" y="2826689"/>
            <a:ext cx="14083430" cy="4247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200" dirty="0" err="1">
                <a:solidFill>
                  <a:srgbClr val="000000"/>
                </a:solidFill>
                <a:latin typeface="Paytone One"/>
              </a:rPr>
              <a:t>Makna</a:t>
            </a:r>
            <a:r>
              <a:rPr lang="en-US" sz="9200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9200" dirty="0" err="1">
                <a:solidFill>
                  <a:srgbClr val="000000"/>
                </a:solidFill>
                <a:latin typeface="Paytone One"/>
              </a:rPr>
              <a:t>kode</a:t>
            </a:r>
            <a:r>
              <a:rPr lang="en-US" sz="9200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9200" dirty="0" err="1">
                <a:solidFill>
                  <a:srgbClr val="000000"/>
                </a:solidFill>
                <a:latin typeface="Paytone One"/>
              </a:rPr>
              <a:t>etik</a:t>
            </a:r>
            <a:r>
              <a:rPr lang="en-US" sz="9200" dirty="0">
                <a:solidFill>
                  <a:srgbClr val="000000"/>
                </a:solidFill>
                <a:latin typeface="Paytone One"/>
              </a:rPr>
              <a:t> guru </a:t>
            </a:r>
            <a:r>
              <a:rPr lang="en-US" sz="9200" dirty="0" err="1">
                <a:solidFill>
                  <a:srgbClr val="000000"/>
                </a:solidFill>
                <a:latin typeface="Paytone One"/>
              </a:rPr>
              <a:t>dalam</a:t>
            </a:r>
            <a:r>
              <a:rPr lang="en-US" sz="9200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9200" dirty="0" err="1">
                <a:solidFill>
                  <a:srgbClr val="000000"/>
                </a:solidFill>
                <a:latin typeface="Paytone One"/>
              </a:rPr>
              <a:t>kompetensi</a:t>
            </a:r>
            <a:r>
              <a:rPr lang="en-US" sz="9200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9200" dirty="0" err="1">
                <a:solidFill>
                  <a:srgbClr val="000000"/>
                </a:solidFill>
                <a:latin typeface="Paytone One"/>
              </a:rPr>
              <a:t>sosial</a:t>
            </a:r>
            <a:endParaRPr lang="en-US" sz="9200" dirty="0">
              <a:solidFill>
                <a:srgbClr val="000000"/>
              </a:solidFill>
              <a:latin typeface="Paytone One"/>
            </a:endParaRPr>
          </a:p>
        </p:txBody>
      </p:sp>
      <p:sp>
        <p:nvSpPr>
          <p:cNvPr id="11" name="Freeform 11"/>
          <p:cNvSpPr/>
          <p:nvPr/>
        </p:nvSpPr>
        <p:spPr>
          <a:xfrm rot="4423086">
            <a:off x="-24920" y="-4936755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25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33272"/>
            <a:ext cx="2592030" cy="895428"/>
          </a:xfrm>
          <a:custGeom>
            <a:avLst/>
            <a:gdLst/>
            <a:ahLst/>
            <a:cxnLst/>
            <a:rect l="l" t="t" r="r" b="b"/>
            <a:pathLst>
              <a:path w="2592030" h="895428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27252" y="13327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96373" y="8229600"/>
            <a:ext cx="2091627" cy="2057400"/>
          </a:xfrm>
          <a:custGeom>
            <a:avLst/>
            <a:gdLst/>
            <a:ahLst/>
            <a:cxnLst/>
            <a:rect l="l" t="t" r="r" b="b"/>
            <a:pathLst>
              <a:path w="2091627" h="2057400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743687" y="3070778"/>
            <a:ext cx="13235332" cy="1771044"/>
            <a:chOff x="0" y="0"/>
            <a:chExt cx="2602724" cy="348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</a:path>
              </a:pathLst>
            </a:custGeom>
            <a:solidFill>
              <a:srgbClr val="A64B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08980" y="2663413"/>
            <a:ext cx="13235332" cy="1771044"/>
            <a:chOff x="0" y="0"/>
            <a:chExt cx="2602724" cy="3482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</a:path>
              </a:pathLst>
            </a:custGeom>
            <a:solidFill>
              <a:srgbClr val="EEB7B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5400000">
            <a:off x="460609" y="6945410"/>
            <a:ext cx="5395669" cy="7964048"/>
          </a:xfrm>
          <a:custGeom>
            <a:avLst/>
            <a:gdLst/>
            <a:ahLst/>
            <a:cxnLst/>
            <a:rect l="l" t="t" r="r" b="b"/>
            <a:pathLst>
              <a:path w="5395669" h="7964048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0804" y="-2434298"/>
            <a:ext cx="6602765" cy="4858093"/>
          </a:xfrm>
          <a:custGeom>
            <a:avLst/>
            <a:gdLst/>
            <a:ahLst/>
            <a:cxnLst/>
            <a:rect l="l" t="t" r="r" b="b"/>
            <a:pathLst>
              <a:path w="6602765" h="4858093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0037" y="7878010"/>
            <a:ext cx="3462763" cy="1857300"/>
          </a:xfrm>
          <a:custGeom>
            <a:avLst/>
            <a:gdLst/>
            <a:ahLst/>
            <a:cxnLst/>
            <a:rect l="l" t="t" r="r" b="b"/>
            <a:pathLst>
              <a:path w="3462763" h="1857300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411983" y="7878010"/>
            <a:ext cx="1728484" cy="1920538"/>
          </a:xfrm>
          <a:custGeom>
            <a:avLst/>
            <a:gdLst/>
            <a:ahLst/>
            <a:cxnLst/>
            <a:rect l="l" t="t" r="r" b="b"/>
            <a:pathLst>
              <a:path w="1728484" h="1920538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36330" y="661384"/>
            <a:ext cx="12561516" cy="1527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Paytone One Bold"/>
              </a:rPr>
              <a:t>Kompetensi</a:t>
            </a:r>
            <a:r>
              <a:rPr lang="en-US" sz="92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9200" dirty="0" err="1">
                <a:solidFill>
                  <a:srgbClr val="000000"/>
                </a:solidFill>
                <a:latin typeface="Paytone One Bold"/>
              </a:rPr>
              <a:t>Sosial</a:t>
            </a:r>
            <a:endParaRPr lang="en-US" sz="9200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55446" y="3175553"/>
            <a:ext cx="10942400" cy="7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Kode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etik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guru: 6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3EAC92-E3A7-4FAC-9C30-CB0716966CDC}"/>
              </a:ext>
            </a:extLst>
          </p:cNvPr>
          <p:cNvGrpSpPr/>
          <p:nvPr/>
        </p:nvGrpSpPr>
        <p:grpSpPr>
          <a:xfrm>
            <a:off x="2308980" y="5380491"/>
            <a:ext cx="13670039" cy="3883059"/>
            <a:chOff x="2308980" y="5380492"/>
            <a:chExt cx="13670039" cy="2178410"/>
          </a:xfrm>
        </p:grpSpPr>
        <p:grpSp>
          <p:nvGrpSpPr>
            <p:cNvPr id="19" name="Group 19"/>
            <p:cNvGrpSpPr/>
            <p:nvPr/>
          </p:nvGrpSpPr>
          <p:grpSpPr>
            <a:xfrm>
              <a:off x="2743687" y="5787858"/>
              <a:ext cx="13235332" cy="1771044"/>
              <a:chOff x="0" y="0"/>
              <a:chExt cx="2602724" cy="3482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308980" y="5380492"/>
              <a:ext cx="13235332" cy="1771044"/>
              <a:chOff x="0" y="0"/>
              <a:chExt cx="2602724" cy="3482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>
            <a:off x="2743687" y="5140874"/>
            <a:ext cx="985710" cy="646984"/>
          </a:xfrm>
          <a:custGeom>
            <a:avLst/>
            <a:gdLst/>
            <a:ahLst/>
            <a:cxnLst/>
            <a:rect l="l" t="t" r="r" b="b"/>
            <a:pathLst>
              <a:path w="985710" h="646984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672800" y="5588009"/>
            <a:ext cx="10942400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400" dirty="0">
                <a:solidFill>
                  <a:srgbClr val="000000"/>
                </a:solidFill>
                <a:latin typeface="Quicksand Bold"/>
              </a:rPr>
              <a:t>Guru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secara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pribadi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secara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Bersama-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sama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mengembangkan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meningkatkan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mutu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martabat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profesi</a:t>
            </a:r>
            <a:endParaRPr lang="en-US" sz="4400" dirty="0">
              <a:solidFill>
                <a:srgbClr val="000000"/>
              </a:solidFill>
              <a:latin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5318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26247"/>
            <a:ext cx="16230600" cy="7532053"/>
            <a:chOff x="0" y="0"/>
            <a:chExt cx="4274726" cy="1983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983751"/>
            </a:xfrm>
            <a:custGeom>
              <a:avLst/>
              <a:gdLst/>
              <a:ahLst/>
              <a:cxnLst/>
              <a:rect l="l" t="t" r="r" b="b"/>
              <a:pathLst>
                <a:path w="4274726" h="1983751">
                  <a:moveTo>
                    <a:pt x="0" y="0"/>
                  </a:moveTo>
                  <a:lnTo>
                    <a:pt x="4274726" y="0"/>
                  </a:lnTo>
                  <a:lnTo>
                    <a:pt x="4274726" y="1983751"/>
                  </a:lnTo>
                  <a:lnTo>
                    <a:pt x="0" y="1983751"/>
                  </a:lnTo>
                  <a:lnTo>
                    <a:pt x="0" y="0"/>
                  </a:lnTo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3372" y="1028700"/>
            <a:ext cx="8261255" cy="1430253"/>
            <a:chOff x="0" y="0"/>
            <a:chExt cx="2175804" cy="376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5804" cy="376692"/>
            </a:xfrm>
            <a:custGeom>
              <a:avLst/>
              <a:gdLst/>
              <a:ahLst/>
              <a:cxnLst/>
              <a:rect l="l" t="t" r="r" b="b"/>
              <a:pathLst>
                <a:path w="2175804" h="376692">
                  <a:moveTo>
                    <a:pt x="47794" y="0"/>
                  </a:moveTo>
                  <a:lnTo>
                    <a:pt x="2128010" y="0"/>
                  </a:lnTo>
                  <a:cubicBezTo>
                    <a:pt x="2140686" y="0"/>
                    <a:pt x="2152842" y="5035"/>
                    <a:pt x="2161805" y="13999"/>
                  </a:cubicBezTo>
                  <a:cubicBezTo>
                    <a:pt x="2170768" y="22962"/>
                    <a:pt x="2175804" y="35118"/>
                    <a:pt x="2175804" y="47794"/>
                  </a:cubicBezTo>
                  <a:lnTo>
                    <a:pt x="2175804" y="328898"/>
                  </a:lnTo>
                  <a:cubicBezTo>
                    <a:pt x="2175804" y="341574"/>
                    <a:pt x="2170768" y="353730"/>
                    <a:pt x="2161805" y="362694"/>
                  </a:cubicBezTo>
                  <a:cubicBezTo>
                    <a:pt x="2152842" y="371657"/>
                    <a:pt x="2140686" y="376692"/>
                    <a:pt x="2128010" y="376692"/>
                  </a:cubicBezTo>
                  <a:lnTo>
                    <a:pt x="47794" y="376692"/>
                  </a:lnTo>
                  <a:cubicBezTo>
                    <a:pt x="35118" y="376692"/>
                    <a:pt x="22962" y="371657"/>
                    <a:pt x="13999" y="362694"/>
                  </a:cubicBezTo>
                  <a:cubicBezTo>
                    <a:pt x="5035" y="353730"/>
                    <a:pt x="0" y="341574"/>
                    <a:pt x="0" y="328898"/>
                  </a:cubicBezTo>
                  <a:lnTo>
                    <a:pt x="0" y="47794"/>
                  </a:lnTo>
                  <a:cubicBezTo>
                    <a:pt x="0" y="35118"/>
                    <a:pt x="5035" y="22962"/>
                    <a:pt x="13999" y="13999"/>
                  </a:cubicBezTo>
                  <a:cubicBezTo>
                    <a:pt x="22962" y="5035"/>
                    <a:pt x="35118" y="0"/>
                    <a:pt x="47794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-2087707" y="5482749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13519898" y="5482749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5260992" y="715126"/>
            <a:ext cx="2625452" cy="2057400"/>
          </a:xfrm>
          <a:custGeom>
            <a:avLst/>
            <a:gdLst/>
            <a:ahLst/>
            <a:cxnLst/>
            <a:rect l="l" t="t" r="r" b="b"/>
            <a:pathLst>
              <a:path w="2625452" h="2057400">
                <a:moveTo>
                  <a:pt x="0" y="0"/>
                </a:moveTo>
                <a:lnTo>
                  <a:pt x="2625452" y="0"/>
                </a:lnTo>
                <a:lnTo>
                  <a:pt x="26254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957002" y="6716739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07800" y="857250"/>
            <a:ext cx="685080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FFFFFF"/>
                </a:solidFill>
                <a:latin typeface="Paytone One Bold"/>
              </a:rPr>
              <a:t>Makna</a:t>
            </a:r>
            <a:endParaRPr lang="en-US" sz="9200" dirty="0">
              <a:solidFill>
                <a:srgbClr val="FFFFFF"/>
              </a:solidFill>
              <a:latin typeface="Paytone On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12885" y="3329504"/>
            <a:ext cx="14701822" cy="432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035" dirty="0">
                <a:solidFill>
                  <a:srgbClr val="000000"/>
                </a:solidFill>
                <a:latin typeface="Quicksand Bold"/>
              </a:rPr>
              <a:t>Guru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dutuntut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untuk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terus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belajar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meningkatkan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mutu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(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kemampuan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)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khususnya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dalam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hal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mengajar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sesuai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tugasnya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. Dan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menjaga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martabatnya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sebagai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seorang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guru agar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dapat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menjaga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pandangan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dari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pihak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luar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/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masyarakat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agar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tidak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memandang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rendah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remeh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dari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035" dirty="0" err="1">
                <a:solidFill>
                  <a:srgbClr val="000000"/>
                </a:solidFill>
                <a:latin typeface="Quicksand Bold"/>
              </a:rPr>
              <a:t>profesi</a:t>
            </a:r>
            <a:r>
              <a:rPr lang="en-US" sz="4035" dirty="0">
                <a:solidFill>
                  <a:srgbClr val="000000"/>
                </a:solidFill>
                <a:latin typeface="Quicksand Bold"/>
              </a:rPr>
              <a:t> guru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3855" y="-2556703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616029" y="3195120"/>
            <a:ext cx="12440720" cy="5750092"/>
          </a:xfrm>
          <a:custGeom>
            <a:avLst/>
            <a:gdLst/>
            <a:ahLst/>
            <a:cxnLst/>
            <a:rect l="l" t="t" r="r" b="b"/>
            <a:pathLst>
              <a:path w="12440720" h="5750092">
                <a:moveTo>
                  <a:pt x="0" y="0"/>
                </a:moveTo>
                <a:lnTo>
                  <a:pt x="12440721" y="0"/>
                </a:lnTo>
                <a:lnTo>
                  <a:pt x="12440721" y="5750092"/>
                </a:lnTo>
                <a:lnTo>
                  <a:pt x="0" y="575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990775" y="1217295"/>
            <a:ext cx="8306449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 err="1">
                <a:solidFill>
                  <a:srgbClr val="000000"/>
                </a:solidFill>
                <a:latin typeface="Paytone One Bold"/>
              </a:rPr>
              <a:t>Contoh</a:t>
            </a:r>
            <a:r>
              <a:rPr lang="en-US" sz="40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aytone One Bold"/>
              </a:rPr>
              <a:t>konkrit</a:t>
            </a:r>
            <a:endParaRPr lang="en-US" sz="4000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75732" y="3780637"/>
            <a:ext cx="10182061" cy="136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1"/>
              </a:lnSpc>
            </a:pP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Terlibat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aktif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dalam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pembelajaran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mendengarkan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pertanyaan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meresponsnya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, dan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menciptakan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lingkungan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mendukung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pertukaran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ide.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5732" y="6868468"/>
            <a:ext cx="10182061" cy="181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1"/>
              </a:lnSpc>
            </a:pP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Menguasai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pemahaman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mendalam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terhadap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materi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diajarkan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.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terus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memperbarui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pengetahuan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menjalani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pelatihan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tambahan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sesuai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perkembangan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terbaru</a:t>
            </a:r>
            <a:endParaRPr lang="en-US" sz="2593" dirty="0">
              <a:solidFill>
                <a:srgbClr val="000000"/>
              </a:solidFill>
              <a:latin typeface="Quicksan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3855" y="-2556703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616029" y="3195120"/>
            <a:ext cx="12440720" cy="5750092"/>
          </a:xfrm>
          <a:custGeom>
            <a:avLst/>
            <a:gdLst/>
            <a:ahLst/>
            <a:cxnLst/>
            <a:rect l="l" t="t" r="r" b="b"/>
            <a:pathLst>
              <a:path w="12440720" h="5750092">
                <a:moveTo>
                  <a:pt x="0" y="0"/>
                </a:moveTo>
                <a:lnTo>
                  <a:pt x="12440721" y="0"/>
                </a:lnTo>
                <a:lnTo>
                  <a:pt x="12440721" y="5750092"/>
                </a:lnTo>
                <a:lnTo>
                  <a:pt x="0" y="575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4475732" y="3780637"/>
            <a:ext cx="10182061" cy="136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1"/>
              </a:lnSpc>
            </a:pP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Memanfaatkan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teknologi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pendidikan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seperti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komputer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perangkat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lunak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edukasi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untuk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meningkatkan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efektivitas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pengajaran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5732" y="6868468"/>
            <a:ext cx="10182061" cy="134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1"/>
              </a:lnSpc>
            </a:pPr>
            <a:r>
              <a:rPr lang="en-US" sz="2593" dirty="0">
                <a:solidFill>
                  <a:srgbClr val="000000"/>
                </a:solidFill>
                <a:latin typeface="Quicksand Bold"/>
              </a:rPr>
              <a:t>Terus-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menerus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mengembangkan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diri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mereka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sendiri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melalui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pelatihan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studi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mandiri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untuk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tetap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relevan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dalam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dunia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pendidikan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berubah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534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3855" y="-2556703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663601" y="3103072"/>
            <a:ext cx="12440720" cy="5750092"/>
          </a:xfrm>
          <a:custGeom>
            <a:avLst/>
            <a:gdLst/>
            <a:ahLst/>
            <a:cxnLst/>
            <a:rect l="l" t="t" r="r" b="b"/>
            <a:pathLst>
              <a:path w="12440720" h="5750092">
                <a:moveTo>
                  <a:pt x="0" y="0"/>
                </a:moveTo>
                <a:lnTo>
                  <a:pt x="12440721" y="0"/>
                </a:lnTo>
                <a:lnTo>
                  <a:pt x="12440721" y="5750092"/>
                </a:lnTo>
                <a:lnTo>
                  <a:pt x="0" y="575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4475732" y="3780637"/>
            <a:ext cx="10182061" cy="136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1"/>
              </a:lnSpc>
            </a:pP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Konsisten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dalam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penerapan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aturan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kebijakan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sekolah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memberikan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contoh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baik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kepada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tentang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pentingnya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kedisiplinan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5732" y="6868468"/>
            <a:ext cx="10182061" cy="134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1"/>
              </a:lnSpc>
            </a:pP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Membangun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hubungan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baik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, orang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tua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, dan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rekan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kerja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mereka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menciptakan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lingkungan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mendukung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593" dirty="0" err="1">
                <a:solidFill>
                  <a:srgbClr val="000000"/>
                </a:solidFill>
                <a:latin typeface="Quicksand Bold"/>
              </a:rPr>
              <a:t>pembelajaran</a:t>
            </a:r>
            <a:r>
              <a:rPr lang="en-US" sz="259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372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25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33272"/>
            <a:ext cx="2592030" cy="895428"/>
          </a:xfrm>
          <a:custGeom>
            <a:avLst/>
            <a:gdLst/>
            <a:ahLst/>
            <a:cxnLst/>
            <a:rect l="l" t="t" r="r" b="b"/>
            <a:pathLst>
              <a:path w="2592030" h="895428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27252" y="13327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96373" y="8229600"/>
            <a:ext cx="2091627" cy="2057400"/>
          </a:xfrm>
          <a:custGeom>
            <a:avLst/>
            <a:gdLst/>
            <a:ahLst/>
            <a:cxnLst/>
            <a:rect l="l" t="t" r="r" b="b"/>
            <a:pathLst>
              <a:path w="2091627" h="2057400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743687" y="3070778"/>
            <a:ext cx="13235332" cy="1771044"/>
            <a:chOff x="0" y="0"/>
            <a:chExt cx="2602724" cy="348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</a:path>
              </a:pathLst>
            </a:custGeom>
            <a:solidFill>
              <a:srgbClr val="A64B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08980" y="2663413"/>
            <a:ext cx="13235332" cy="1771044"/>
            <a:chOff x="0" y="0"/>
            <a:chExt cx="2602724" cy="3482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</a:path>
              </a:pathLst>
            </a:custGeom>
            <a:solidFill>
              <a:srgbClr val="EEB7B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5400000">
            <a:off x="460609" y="6945410"/>
            <a:ext cx="5395669" cy="7964048"/>
          </a:xfrm>
          <a:custGeom>
            <a:avLst/>
            <a:gdLst/>
            <a:ahLst/>
            <a:cxnLst/>
            <a:rect l="l" t="t" r="r" b="b"/>
            <a:pathLst>
              <a:path w="5395669" h="7964048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0804" y="-2434298"/>
            <a:ext cx="6602765" cy="4858093"/>
          </a:xfrm>
          <a:custGeom>
            <a:avLst/>
            <a:gdLst/>
            <a:ahLst/>
            <a:cxnLst/>
            <a:rect l="l" t="t" r="r" b="b"/>
            <a:pathLst>
              <a:path w="6602765" h="4858093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0037" y="7878010"/>
            <a:ext cx="3462763" cy="1857300"/>
          </a:xfrm>
          <a:custGeom>
            <a:avLst/>
            <a:gdLst/>
            <a:ahLst/>
            <a:cxnLst/>
            <a:rect l="l" t="t" r="r" b="b"/>
            <a:pathLst>
              <a:path w="3462763" h="1857300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411983" y="7878010"/>
            <a:ext cx="1728484" cy="1920538"/>
          </a:xfrm>
          <a:custGeom>
            <a:avLst/>
            <a:gdLst/>
            <a:ahLst/>
            <a:cxnLst/>
            <a:rect l="l" t="t" r="r" b="b"/>
            <a:pathLst>
              <a:path w="1728484" h="1920538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36330" y="661384"/>
            <a:ext cx="12561516" cy="1527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Paytone One Bold"/>
              </a:rPr>
              <a:t>Kompetensi</a:t>
            </a:r>
            <a:r>
              <a:rPr lang="en-US" sz="92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9200" dirty="0" err="1">
                <a:solidFill>
                  <a:srgbClr val="000000"/>
                </a:solidFill>
                <a:latin typeface="Paytone One Bold"/>
              </a:rPr>
              <a:t>Sosial</a:t>
            </a:r>
            <a:endParaRPr lang="en-US" sz="9200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55446" y="3175553"/>
            <a:ext cx="10942400" cy="7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Kode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etik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guru: 7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3EAC92-E3A7-4FAC-9C30-CB0716966CDC}"/>
              </a:ext>
            </a:extLst>
          </p:cNvPr>
          <p:cNvGrpSpPr/>
          <p:nvPr/>
        </p:nvGrpSpPr>
        <p:grpSpPr>
          <a:xfrm>
            <a:off x="2308980" y="5380491"/>
            <a:ext cx="13670039" cy="3883059"/>
            <a:chOff x="2308980" y="5380492"/>
            <a:chExt cx="13670039" cy="2178410"/>
          </a:xfrm>
        </p:grpSpPr>
        <p:grpSp>
          <p:nvGrpSpPr>
            <p:cNvPr id="19" name="Group 19"/>
            <p:cNvGrpSpPr/>
            <p:nvPr/>
          </p:nvGrpSpPr>
          <p:grpSpPr>
            <a:xfrm>
              <a:off x="2743687" y="5787858"/>
              <a:ext cx="13235332" cy="1771044"/>
              <a:chOff x="0" y="0"/>
              <a:chExt cx="2602724" cy="3482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308980" y="5380492"/>
              <a:ext cx="13235332" cy="1771044"/>
              <a:chOff x="0" y="0"/>
              <a:chExt cx="2602724" cy="3482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>
            <a:off x="2743687" y="5140874"/>
            <a:ext cx="985710" cy="646984"/>
          </a:xfrm>
          <a:custGeom>
            <a:avLst/>
            <a:gdLst/>
            <a:ahLst/>
            <a:cxnLst/>
            <a:rect l="l" t="t" r="r" b="b"/>
            <a:pathLst>
              <a:path w="985710" h="646984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672800" y="5588009"/>
            <a:ext cx="10942400" cy="214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400" dirty="0">
                <a:solidFill>
                  <a:srgbClr val="000000"/>
                </a:solidFill>
                <a:latin typeface="Quicksand Bold"/>
              </a:rPr>
              <a:t>Guru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memelihara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hubungan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profesi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semangat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kekeluargaan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kesetiakawanan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nasional</a:t>
            </a:r>
            <a:endParaRPr lang="en-US" sz="4400" dirty="0">
              <a:solidFill>
                <a:srgbClr val="000000"/>
              </a:solidFill>
              <a:latin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51706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59891"/>
            <a:ext cx="16367202" cy="5245420"/>
            <a:chOff x="0" y="0"/>
            <a:chExt cx="4274726" cy="17115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711515"/>
            </a:xfrm>
            <a:custGeom>
              <a:avLst/>
              <a:gdLst/>
              <a:ahLst/>
              <a:cxnLst/>
              <a:rect l="l" t="t" r="r" b="b"/>
              <a:pathLst>
                <a:path w="4274726" h="171151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87188"/>
                  </a:lnTo>
                  <a:cubicBezTo>
                    <a:pt x="4274726" y="1700624"/>
                    <a:pt x="4263834" y="1711515"/>
                    <a:pt x="4250399" y="1711515"/>
                  </a:cubicBezTo>
                  <a:lnTo>
                    <a:pt x="24327" y="1711515"/>
                  </a:lnTo>
                  <a:cubicBezTo>
                    <a:pt x="10891" y="1711515"/>
                    <a:pt x="0" y="1700624"/>
                    <a:pt x="0" y="168718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CC3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067879">
            <a:off x="15769019" y="6632637"/>
            <a:ext cx="2484075" cy="3134480"/>
          </a:xfrm>
          <a:custGeom>
            <a:avLst/>
            <a:gdLst/>
            <a:ahLst/>
            <a:cxnLst/>
            <a:rect l="l" t="t" r="r" b="b"/>
            <a:pathLst>
              <a:path w="2484075" h="3134480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-4063775">
            <a:off x="729149" y="2068980"/>
            <a:ext cx="1806132" cy="1934278"/>
          </a:xfrm>
          <a:custGeom>
            <a:avLst/>
            <a:gdLst/>
            <a:ahLst/>
            <a:cxnLst/>
            <a:rect l="l" t="t" r="r" b="b"/>
            <a:pathLst>
              <a:path w="1806132" h="1934278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943600" y="34383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1663810" y="3235680"/>
            <a:ext cx="14131072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Makna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pernyataan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"guru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memelihara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profesi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semangat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kekeluargaan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kesetiakawanan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nasional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kompetensi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sosial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"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mengacu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pada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peran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guru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menjalankan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tugas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sebagai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pendidik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anggota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masyarakat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Berikut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adalah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penjelasan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lebih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lanjut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tentang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makna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pernyataan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0" i="0" dirty="0" err="1">
                <a:solidFill>
                  <a:srgbClr val="374151"/>
                </a:solidFill>
                <a:effectLst/>
                <a:latin typeface="Söhne"/>
              </a:rPr>
              <a:t>tersebut</a:t>
            </a:r>
            <a:r>
              <a:rPr lang="en-ID" sz="44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ctr">
              <a:lnSpc>
                <a:spcPts val="5040"/>
              </a:lnSpc>
            </a:pPr>
            <a:endParaRPr lang="en-US" sz="4400" dirty="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82387" y="-16808"/>
            <a:ext cx="8059828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Paytone One"/>
              </a:rPr>
              <a:t>MAKNA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96606">
            <a:off x="12485143" y="-5686488"/>
            <a:ext cx="7299575" cy="10774229"/>
          </a:xfrm>
          <a:custGeom>
            <a:avLst/>
            <a:gdLst/>
            <a:ahLst/>
            <a:cxnLst/>
            <a:rect l="l" t="t" r="r" b="b"/>
            <a:pathLst>
              <a:path w="7299575" h="10774229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28700" y="2865098"/>
            <a:ext cx="8462133" cy="6564652"/>
          </a:xfrm>
          <a:custGeom>
            <a:avLst/>
            <a:gdLst/>
            <a:ahLst/>
            <a:cxnLst/>
            <a:rect l="l" t="t" r="r" b="b"/>
            <a:pathLst>
              <a:path w="7768467" h="5593296">
                <a:moveTo>
                  <a:pt x="0" y="0"/>
                </a:moveTo>
                <a:lnTo>
                  <a:pt x="7768467" y="0"/>
                </a:lnTo>
                <a:lnTo>
                  <a:pt x="7768467" y="5593296"/>
                </a:lnTo>
                <a:lnTo>
                  <a:pt x="0" y="5593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5" name="Freeform 5"/>
          <p:cNvSpPr/>
          <p:nvPr/>
        </p:nvSpPr>
        <p:spPr>
          <a:xfrm>
            <a:off x="9490833" y="2865098"/>
            <a:ext cx="8263115" cy="6564652"/>
          </a:xfrm>
          <a:custGeom>
            <a:avLst/>
            <a:gdLst/>
            <a:ahLst/>
            <a:cxnLst/>
            <a:rect l="l" t="t" r="r" b="b"/>
            <a:pathLst>
              <a:path w="7768467" h="5593296">
                <a:moveTo>
                  <a:pt x="0" y="0"/>
                </a:moveTo>
                <a:lnTo>
                  <a:pt x="7768467" y="0"/>
                </a:lnTo>
                <a:lnTo>
                  <a:pt x="7768467" y="5593296"/>
                </a:lnTo>
                <a:lnTo>
                  <a:pt x="0" y="5593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7013945" y="857250"/>
            <a:ext cx="42601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2039" y="3924300"/>
            <a:ext cx="7951961" cy="493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Guru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harus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menjaga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baik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sesama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guru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profesional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pendidikan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lainnya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Ini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berarti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harus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bekerja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sama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berbagi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pengalaman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pengetahuan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praktik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terbaik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mendukung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perkembangan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pendidikan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pemahaman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profesi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positif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guru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terus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belajar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berkembang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karier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3092" b="1" dirty="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60145" y="3747804"/>
            <a:ext cx="7788538" cy="5482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Semangat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Kekeluargaan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Semangat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kekeluargaan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mengacu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pada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ikatan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emosional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sosial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antara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guru,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staf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sekolah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 Guru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diharapkan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menciptakan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lingkungan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aman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nyaman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mendukung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di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kelas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 Hal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ini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merasa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diterima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termotivasi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belajar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mengembangkan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positif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guru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3092" b="1" dirty="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BD590-122A-485C-B30A-9824C9BB93FB}"/>
              </a:ext>
            </a:extLst>
          </p:cNvPr>
          <p:cNvSpPr/>
          <p:nvPr/>
        </p:nvSpPr>
        <p:spPr>
          <a:xfrm>
            <a:off x="12300319" y="3086100"/>
            <a:ext cx="2482481" cy="609600"/>
          </a:xfrm>
          <a:prstGeom prst="rect">
            <a:avLst/>
          </a:prstGeom>
          <a:solidFill>
            <a:srgbClr val="EE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52A86E0-E84E-498C-AB0F-B144B39C9F8A}"/>
              </a:ext>
            </a:extLst>
          </p:cNvPr>
          <p:cNvSpPr txBox="1"/>
          <p:nvPr/>
        </p:nvSpPr>
        <p:spPr>
          <a:xfrm>
            <a:off x="11892768" y="3033996"/>
            <a:ext cx="3297581" cy="51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28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i="0" dirty="0" err="1">
                <a:solidFill>
                  <a:srgbClr val="374151"/>
                </a:solidFill>
                <a:effectLst/>
                <a:latin typeface="Söhne"/>
              </a:rPr>
              <a:t>Profesi</a:t>
            </a:r>
            <a:endParaRPr lang="en-US" sz="3154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E104F-096B-4836-89FE-59B42377CBB2}"/>
              </a:ext>
            </a:extLst>
          </p:cNvPr>
          <p:cNvSpPr/>
          <p:nvPr/>
        </p:nvSpPr>
        <p:spPr>
          <a:xfrm>
            <a:off x="4267200" y="3033996"/>
            <a:ext cx="1676400" cy="464256"/>
          </a:xfrm>
          <a:prstGeom prst="rect">
            <a:avLst/>
          </a:prstGeom>
          <a:solidFill>
            <a:srgbClr val="C3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96606">
            <a:off x="12485143" y="-5686488"/>
            <a:ext cx="7299575" cy="10774229"/>
          </a:xfrm>
          <a:custGeom>
            <a:avLst/>
            <a:gdLst/>
            <a:ahLst/>
            <a:cxnLst/>
            <a:rect l="l" t="t" r="r" b="b"/>
            <a:pathLst>
              <a:path w="7299575" h="10774229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4284660">
            <a:off x="247526" y="335854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28700" y="2865098"/>
            <a:ext cx="8462133" cy="6564652"/>
          </a:xfrm>
          <a:custGeom>
            <a:avLst/>
            <a:gdLst/>
            <a:ahLst/>
            <a:cxnLst/>
            <a:rect l="l" t="t" r="r" b="b"/>
            <a:pathLst>
              <a:path w="7768467" h="5593296">
                <a:moveTo>
                  <a:pt x="0" y="0"/>
                </a:moveTo>
                <a:lnTo>
                  <a:pt x="7768467" y="0"/>
                </a:lnTo>
                <a:lnTo>
                  <a:pt x="7768467" y="5593296"/>
                </a:lnTo>
                <a:lnTo>
                  <a:pt x="0" y="5593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5" name="Freeform 5"/>
          <p:cNvSpPr/>
          <p:nvPr/>
        </p:nvSpPr>
        <p:spPr>
          <a:xfrm>
            <a:off x="9556238" y="2871769"/>
            <a:ext cx="8263115" cy="6564652"/>
          </a:xfrm>
          <a:custGeom>
            <a:avLst/>
            <a:gdLst/>
            <a:ahLst/>
            <a:cxnLst/>
            <a:rect l="l" t="t" r="r" b="b"/>
            <a:pathLst>
              <a:path w="7768467" h="5593296">
                <a:moveTo>
                  <a:pt x="0" y="0"/>
                </a:moveTo>
                <a:lnTo>
                  <a:pt x="7768467" y="0"/>
                </a:lnTo>
                <a:lnTo>
                  <a:pt x="7768467" y="5593296"/>
                </a:lnTo>
                <a:lnTo>
                  <a:pt x="0" y="5593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6" name="TextBox 6"/>
          <p:cNvSpPr txBox="1"/>
          <p:nvPr/>
        </p:nvSpPr>
        <p:spPr>
          <a:xfrm>
            <a:off x="7013945" y="857250"/>
            <a:ext cx="42601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2039" y="3924300"/>
            <a:ext cx="8263115" cy="5482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ID" sz="3200" b="0" i="0" dirty="0" err="1">
                <a:solidFill>
                  <a:srgbClr val="374151"/>
                </a:solidFill>
                <a:effectLst/>
                <a:latin typeface="Söhne"/>
              </a:rPr>
              <a:t>Kesetiakawanan</a:t>
            </a:r>
            <a:r>
              <a:rPr lang="en-ID" sz="3200" b="0" i="0" dirty="0">
                <a:solidFill>
                  <a:srgbClr val="374151"/>
                </a:solidFill>
                <a:effectLst/>
                <a:latin typeface="Söhne"/>
              </a:rPr>
              <a:t> Nasional: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Kesetiakawanan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nasional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menekankan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pentingnya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guru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sebagai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bagian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komunitas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lebih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besar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yaitu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bangsa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negara. Guru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harus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kesadaran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tentang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peran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mendukung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perkembangan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kemajuan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masyarakat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juga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harus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menginspirasi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rasa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tanggung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jawab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sosial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kepedulian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terhadap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kesejahteraan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nasional</a:t>
            </a:r>
            <a:r>
              <a:rPr lang="en-ID" sz="3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3092" b="1" dirty="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83000" y="3649713"/>
            <a:ext cx="7936353" cy="5482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9"/>
              </a:lnSpc>
            </a:pPr>
            <a:r>
              <a:rPr lang="en-ID" sz="3200" b="0" i="0" dirty="0" err="1">
                <a:solidFill>
                  <a:srgbClr val="374151"/>
                </a:solidFill>
                <a:effectLst/>
                <a:latin typeface="Söhne"/>
              </a:rPr>
              <a:t>Kompetensi</a:t>
            </a:r>
            <a:r>
              <a:rPr lang="en-ID" sz="3200" b="0" i="0" dirty="0">
                <a:solidFill>
                  <a:srgbClr val="374151"/>
                </a:solidFill>
                <a:effectLst/>
                <a:latin typeface="Söhne"/>
              </a:rPr>
              <a:t> Sosial: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Kompetensi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sosial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adalah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kemampuan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guru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berinteraksi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baik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orang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tua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rekan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kerja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komunitas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konteks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pendidikan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Ini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mencakup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keterampilan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seperti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komunikasi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efektif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pemecahan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konflik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kepemimpinan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kerjasama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 Guru yang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kompetensi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sosial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baik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membangun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kuat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semua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pihak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terlibat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3200" b="1" i="0" dirty="0" err="1">
                <a:solidFill>
                  <a:srgbClr val="374151"/>
                </a:solidFill>
                <a:effectLst/>
                <a:latin typeface="Söhne"/>
              </a:rPr>
              <a:t>pendidikan</a:t>
            </a:r>
            <a:r>
              <a:rPr lang="en-ID" sz="32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3092" b="1" dirty="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62B76-D4C3-4DA6-8CAB-FB26D4CA940B}"/>
              </a:ext>
            </a:extLst>
          </p:cNvPr>
          <p:cNvSpPr/>
          <p:nvPr/>
        </p:nvSpPr>
        <p:spPr>
          <a:xfrm>
            <a:off x="4267200" y="3009899"/>
            <a:ext cx="1981200" cy="639813"/>
          </a:xfrm>
          <a:prstGeom prst="rect">
            <a:avLst/>
          </a:prstGeom>
          <a:solidFill>
            <a:srgbClr val="C3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EE3B7-A0E2-4E6C-9A10-CE7F95F46FAF}"/>
              </a:ext>
            </a:extLst>
          </p:cNvPr>
          <p:cNvSpPr/>
          <p:nvPr/>
        </p:nvSpPr>
        <p:spPr>
          <a:xfrm>
            <a:off x="12853819" y="3009899"/>
            <a:ext cx="1624181" cy="632095"/>
          </a:xfrm>
          <a:prstGeom prst="rect">
            <a:avLst/>
          </a:prstGeom>
          <a:solidFill>
            <a:srgbClr val="EE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11C7B36-C368-4C2E-BD91-0AC5159066EE}"/>
              </a:ext>
            </a:extLst>
          </p:cNvPr>
          <p:cNvSpPr txBox="1"/>
          <p:nvPr/>
        </p:nvSpPr>
        <p:spPr>
          <a:xfrm>
            <a:off x="12017118" y="2983516"/>
            <a:ext cx="3297581" cy="51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28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i="0" dirty="0" err="1">
                <a:solidFill>
                  <a:srgbClr val="374151"/>
                </a:solidFill>
                <a:effectLst/>
                <a:latin typeface="Söhne"/>
              </a:rPr>
              <a:t>Profesi</a:t>
            </a:r>
            <a:endParaRPr lang="en-US" sz="3154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B660FEA-ADF4-4EE0-BDFF-0C9869FC752E}"/>
              </a:ext>
            </a:extLst>
          </p:cNvPr>
          <p:cNvSpPr txBox="1"/>
          <p:nvPr/>
        </p:nvSpPr>
        <p:spPr>
          <a:xfrm>
            <a:off x="3451559" y="2967711"/>
            <a:ext cx="3297581" cy="51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28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i="0" dirty="0" err="1">
                <a:solidFill>
                  <a:srgbClr val="374151"/>
                </a:solidFill>
                <a:effectLst/>
                <a:latin typeface="Söhne"/>
              </a:rPr>
              <a:t>Profesi</a:t>
            </a:r>
            <a:endParaRPr lang="en-US" sz="3154" dirty="0">
              <a:solidFill>
                <a:srgbClr val="000000"/>
              </a:solidFill>
              <a:latin typeface="Paytone One Bold"/>
            </a:endParaRPr>
          </a:p>
        </p:txBody>
      </p:sp>
    </p:spTree>
    <p:extLst>
      <p:ext uri="{BB962C8B-B14F-4D97-AF65-F5344CB8AC3E}">
        <p14:creationId xmlns:p14="http://schemas.microsoft.com/office/powerpoint/2010/main" val="1910648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7901" y="1726247"/>
            <a:ext cx="16230600" cy="7532053"/>
            <a:chOff x="0" y="0"/>
            <a:chExt cx="4274726" cy="1983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983751"/>
            </a:xfrm>
            <a:custGeom>
              <a:avLst/>
              <a:gdLst/>
              <a:ahLst/>
              <a:cxnLst/>
              <a:rect l="l" t="t" r="r" b="b"/>
              <a:pathLst>
                <a:path w="4274726" h="1983751">
                  <a:moveTo>
                    <a:pt x="0" y="0"/>
                  </a:moveTo>
                  <a:lnTo>
                    <a:pt x="4274726" y="0"/>
                  </a:lnTo>
                  <a:lnTo>
                    <a:pt x="4274726" y="1983751"/>
                  </a:lnTo>
                  <a:lnTo>
                    <a:pt x="0" y="1983751"/>
                  </a:lnTo>
                  <a:lnTo>
                    <a:pt x="0" y="0"/>
                  </a:lnTo>
                </a:path>
              </a:pathLst>
            </a:custGeom>
            <a:solidFill>
              <a:srgbClr val="DCC3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3372" y="1028700"/>
            <a:ext cx="8261255" cy="1430253"/>
            <a:chOff x="0" y="0"/>
            <a:chExt cx="2175804" cy="376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5804" cy="376692"/>
            </a:xfrm>
            <a:custGeom>
              <a:avLst/>
              <a:gdLst/>
              <a:ahLst/>
              <a:cxnLst/>
              <a:rect l="l" t="t" r="r" b="b"/>
              <a:pathLst>
                <a:path w="2175804" h="376692">
                  <a:moveTo>
                    <a:pt x="47794" y="0"/>
                  </a:moveTo>
                  <a:lnTo>
                    <a:pt x="2128010" y="0"/>
                  </a:lnTo>
                  <a:cubicBezTo>
                    <a:pt x="2140686" y="0"/>
                    <a:pt x="2152842" y="5035"/>
                    <a:pt x="2161805" y="13999"/>
                  </a:cubicBezTo>
                  <a:cubicBezTo>
                    <a:pt x="2170768" y="22962"/>
                    <a:pt x="2175804" y="35118"/>
                    <a:pt x="2175804" y="47794"/>
                  </a:cubicBezTo>
                  <a:lnTo>
                    <a:pt x="2175804" y="328898"/>
                  </a:lnTo>
                  <a:cubicBezTo>
                    <a:pt x="2175804" y="341574"/>
                    <a:pt x="2170768" y="353730"/>
                    <a:pt x="2161805" y="362694"/>
                  </a:cubicBezTo>
                  <a:cubicBezTo>
                    <a:pt x="2152842" y="371657"/>
                    <a:pt x="2140686" y="376692"/>
                    <a:pt x="2128010" y="376692"/>
                  </a:cubicBezTo>
                  <a:lnTo>
                    <a:pt x="47794" y="376692"/>
                  </a:lnTo>
                  <a:cubicBezTo>
                    <a:pt x="35118" y="376692"/>
                    <a:pt x="22962" y="371657"/>
                    <a:pt x="13999" y="362694"/>
                  </a:cubicBezTo>
                  <a:cubicBezTo>
                    <a:pt x="5035" y="353730"/>
                    <a:pt x="0" y="341574"/>
                    <a:pt x="0" y="328898"/>
                  </a:cubicBezTo>
                  <a:lnTo>
                    <a:pt x="0" y="47794"/>
                  </a:lnTo>
                  <a:cubicBezTo>
                    <a:pt x="0" y="35118"/>
                    <a:pt x="5035" y="22962"/>
                    <a:pt x="13999" y="13999"/>
                  </a:cubicBezTo>
                  <a:cubicBezTo>
                    <a:pt x="22962" y="5035"/>
                    <a:pt x="35118" y="0"/>
                    <a:pt x="47794" y="0"/>
                  </a:cubicBezTo>
                  <a:close/>
                </a:path>
              </a:pathLst>
            </a:custGeom>
            <a:solidFill>
              <a:srgbClr val="AD554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-2087707" y="5482749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9" name="AutoShape 9"/>
          <p:cNvSpPr/>
          <p:nvPr/>
        </p:nvSpPr>
        <p:spPr>
          <a:xfrm rot="-5400000">
            <a:off x="13519898" y="5482749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5260992" y="715126"/>
            <a:ext cx="2625452" cy="2057400"/>
          </a:xfrm>
          <a:custGeom>
            <a:avLst/>
            <a:gdLst/>
            <a:ahLst/>
            <a:cxnLst/>
            <a:rect l="l" t="t" r="r" b="b"/>
            <a:pathLst>
              <a:path w="2625452" h="2057400">
                <a:moveTo>
                  <a:pt x="0" y="0"/>
                </a:moveTo>
                <a:lnTo>
                  <a:pt x="2625452" y="0"/>
                </a:lnTo>
                <a:lnTo>
                  <a:pt x="26254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5400000">
            <a:off x="1957002" y="6716739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1726231" y="3172592"/>
            <a:ext cx="14701822" cy="581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0"/>
              </a:lnSpc>
            </a:pP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konteks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keseluruhan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makna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pernyataan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ini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adalah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bahwa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guru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harus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menjalankan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peran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sebagai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pendidik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menjaga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baik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sesama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guru,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menciptakan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ikatan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kuat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kesadaran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tentang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peran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masyarakat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dan negara.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Kompetensi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sosial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juga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merupakan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keterampilan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penting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guru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menjalankan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peran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ini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400" b="1" i="0" dirty="0" err="1">
                <a:solidFill>
                  <a:srgbClr val="374151"/>
                </a:solidFill>
                <a:effectLst/>
                <a:latin typeface="Söhne"/>
              </a:rPr>
              <a:t>efektif</a:t>
            </a:r>
            <a:r>
              <a:rPr lang="en-ID" sz="4400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4035" b="1" dirty="0">
              <a:solidFill>
                <a:srgbClr val="000000"/>
              </a:solidFill>
              <a:latin typeface="Quicksan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5" y="7198813"/>
            <a:ext cx="2447242" cy="3087118"/>
          </a:xfrm>
          <a:custGeom>
            <a:avLst/>
            <a:gdLst/>
            <a:ahLst/>
            <a:cxnLst/>
            <a:rect l="l" t="t" r="r" b="b"/>
            <a:pathLst>
              <a:path w="2447242" h="3087118">
                <a:moveTo>
                  <a:pt x="0" y="0"/>
                </a:moveTo>
                <a:lnTo>
                  <a:pt x="2447243" y="0"/>
                </a:lnTo>
                <a:lnTo>
                  <a:pt x="2447243" y="3087118"/>
                </a:lnTo>
                <a:lnTo>
                  <a:pt x="0" y="308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4449768" y="4696489"/>
            <a:ext cx="2404705" cy="322290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4"/>
                </a:lnTo>
                <a:lnTo>
                  <a:pt x="0" y="293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" name="Freeform 4"/>
          <p:cNvSpPr/>
          <p:nvPr/>
        </p:nvSpPr>
        <p:spPr>
          <a:xfrm>
            <a:off x="7949567" y="5423072"/>
            <a:ext cx="2404705" cy="322290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4" y="0"/>
                </a:lnTo>
                <a:lnTo>
                  <a:pt x="2404704" y="2939083"/>
                </a:lnTo>
                <a:lnTo>
                  <a:pt x="0" y="2939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5" name="Freeform 5"/>
          <p:cNvSpPr/>
          <p:nvPr/>
        </p:nvSpPr>
        <p:spPr>
          <a:xfrm>
            <a:off x="11820377" y="5027448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4"/>
                </a:lnTo>
                <a:lnTo>
                  <a:pt x="0" y="293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4738039" y="-1028700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5503562" y="666901"/>
            <a:ext cx="2084357" cy="1440101"/>
          </a:xfrm>
          <a:custGeom>
            <a:avLst/>
            <a:gdLst/>
            <a:ahLst/>
            <a:cxnLst/>
            <a:rect l="l" t="t" r="r" b="b"/>
            <a:pathLst>
              <a:path w="2084357" h="1440101">
                <a:moveTo>
                  <a:pt x="0" y="0"/>
                </a:moveTo>
                <a:lnTo>
                  <a:pt x="2084356" y="0"/>
                </a:lnTo>
                <a:lnTo>
                  <a:pt x="2084356" y="1440101"/>
                </a:lnTo>
                <a:lnTo>
                  <a:pt x="0" y="14401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-370180" y="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5180842" y="1305093"/>
            <a:ext cx="71989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AD5545"/>
                </a:solidFill>
                <a:latin typeface="Paytone One"/>
              </a:rPr>
              <a:t>ANGGOTA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35114" y="7841030"/>
            <a:ext cx="4969022" cy="151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3200" dirty="0">
                <a:solidFill>
                  <a:srgbClr val="000000"/>
                </a:solidFill>
                <a:latin typeface="Quicksand Medium"/>
              </a:rPr>
              <a:t>NIA SYAFNA MEILANI</a:t>
            </a:r>
          </a:p>
          <a:p>
            <a:pPr algn="ctr">
              <a:lnSpc>
                <a:spcPts val="6299"/>
              </a:lnSpc>
            </a:pPr>
            <a:r>
              <a:rPr lang="en-US" sz="3200" dirty="0">
                <a:solidFill>
                  <a:srgbClr val="000000"/>
                </a:solidFill>
                <a:latin typeface="Quicksand Medium"/>
              </a:rPr>
              <a:t>2206103020071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31037" y="8644145"/>
            <a:ext cx="4969022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Quicksand Medium"/>
              </a:rPr>
              <a:t>RAHMAH SUCI SITI FATIMAH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Quicksand Medium"/>
              </a:rPr>
              <a:t>2206103020073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93147" y="7836700"/>
            <a:ext cx="4969022" cy="151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3200" dirty="0">
                <a:solidFill>
                  <a:srgbClr val="000000"/>
                </a:solidFill>
                <a:latin typeface="Quicksand Medium"/>
              </a:rPr>
              <a:t>RAUZATUL FARADISA</a:t>
            </a:r>
          </a:p>
          <a:p>
            <a:pPr algn="ctr">
              <a:lnSpc>
                <a:spcPts val="6299"/>
              </a:lnSpc>
            </a:pPr>
            <a:r>
              <a:rPr lang="en-US" sz="3200" dirty="0">
                <a:solidFill>
                  <a:srgbClr val="000000"/>
                </a:solidFill>
                <a:latin typeface="Quicksand Medium"/>
              </a:rPr>
              <a:t>2206103020070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0B73E2CD-6A0E-445D-5D00-1A4A33214637}"/>
              </a:ext>
            </a:extLst>
          </p:cNvPr>
          <p:cNvSpPr/>
          <p:nvPr/>
        </p:nvSpPr>
        <p:spPr>
          <a:xfrm>
            <a:off x="14952447" y="3510768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4"/>
                </a:lnTo>
                <a:lnTo>
                  <a:pt x="0" y="293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F20AD2C1-2771-13C4-A570-D6081C68808F}"/>
              </a:ext>
            </a:extLst>
          </p:cNvPr>
          <p:cNvSpPr/>
          <p:nvPr/>
        </p:nvSpPr>
        <p:spPr>
          <a:xfrm>
            <a:off x="930848" y="2871638"/>
            <a:ext cx="2404705" cy="3344258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4"/>
                </a:lnTo>
                <a:lnTo>
                  <a:pt x="0" y="293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0AE6CDD-C1AD-032E-9DA1-3677BA39FF81}"/>
              </a:ext>
            </a:extLst>
          </p:cNvPr>
          <p:cNvSpPr txBox="1"/>
          <p:nvPr/>
        </p:nvSpPr>
        <p:spPr>
          <a:xfrm>
            <a:off x="-448512" y="5944311"/>
            <a:ext cx="4969022" cy="151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3200" dirty="0">
                <a:solidFill>
                  <a:srgbClr val="000000"/>
                </a:solidFill>
                <a:latin typeface="Quicksand Medium"/>
              </a:rPr>
              <a:t>RIZKIA RINABILA</a:t>
            </a:r>
          </a:p>
          <a:p>
            <a:pPr algn="ctr">
              <a:lnSpc>
                <a:spcPts val="6299"/>
              </a:lnSpc>
            </a:pPr>
            <a:r>
              <a:rPr lang="en-US" sz="3200" dirty="0">
                <a:solidFill>
                  <a:srgbClr val="000000"/>
                </a:solidFill>
                <a:latin typeface="Quicksand Medium"/>
              </a:rPr>
              <a:t>2206103020019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DF44DDC4-E92A-0C85-2AB7-49D360F82430}"/>
              </a:ext>
            </a:extLst>
          </p:cNvPr>
          <p:cNvSpPr txBox="1"/>
          <p:nvPr/>
        </p:nvSpPr>
        <p:spPr>
          <a:xfrm>
            <a:off x="13670288" y="6373283"/>
            <a:ext cx="4969022" cy="151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3200" dirty="0">
                <a:solidFill>
                  <a:srgbClr val="000000"/>
                </a:solidFill>
                <a:latin typeface="Quicksand Medium"/>
              </a:rPr>
              <a:t>NABILA SALWA</a:t>
            </a:r>
          </a:p>
          <a:p>
            <a:pPr algn="ctr">
              <a:lnSpc>
                <a:spcPts val="6299"/>
              </a:lnSpc>
            </a:pPr>
            <a:r>
              <a:rPr lang="en-US" sz="3200" dirty="0">
                <a:solidFill>
                  <a:srgbClr val="000000"/>
                </a:solidFill>
                <a:latin typeface="Quicksand Medium"/>
              </a:rPr>
              <a:t>2206103020045</a:t>
            </a:r>
          </a:p>
        </p:txBody>
      </p:sp>
      <p:pic>
        <p:nvPicPr>
          <p:cNvPr id="18" name="Picture 17" descr="A person wearing a black scarf and green jacket&#10;&#10;Description automatically generated">
            <a:extLst>
              <a:ext uri="{FF2B5EF4-FFF2-40B4-BE49-F238E27FC236}">
                <a16:creationId xmlns:a16="http://schemas.microsoft.com/office/drawing/2014/main" id="{EAEE6EF5-0DB4-DFF6-104C-90E8DF2B5D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939" b="99238" l="0" r="99492">
                        <a14:foregroundMark x1="30626" y1="47141" x2="11844" y2="53621"/>
                        <a14:foregroundMark x1="11844" y1="53621" x2="846" y2="61118"/>
                        <a14:foregroundMark x1="29780" y1="50699" x2="7107" y2="69504"/>
                        <a14:foregroundMark x1="7107" y1="69504" x2="4907" y2="70394"/>
                        <a14:foregroundMark x1="32487" y1="66836" x2="0" y2="70394"/>
                        <a14:foregroundMark x1="28934" y1="70648" x2="0" y2="86150"/>
                        <a14:foregroundMark x1="17597" y1="84371" x2="29949" y2="92376"/>
                        <a14:foregroundMark x1="29949" y1="92376" x2="33841" y2="98856"/>
                        <a14:foregroundMark x1="33841" y1="98856" x2="33841" y2="98856"/>
                        <a14:foregroundMark x1="6430" y1="89962" x2="0" y2="97967"/>
                        <a14:foregroundMark x1="63790" y1="9022" x2="51777" y2="5845"/>
                        <a14:foregroundMark x1="51777" y1="5845" x2="41117" y2="7624"/>
                        <a14:foregroundMark x1="41117" y1="7624" x2="35025" y2="11182"/>
                        <a14:foregroundMark x1="59560" y1="4574" x2="42809" y2="4320"/>
                        <a14:foregroundMark x1="74112" y1="47395" x2="98477" y2="58704"/>
                        <a14:foregroundMark x1="98477" y1="58704" x2="98816" y2="59085"/>
                        <a14:foregroundMark x1="98816" y1="59085" x2="96277" y2="99238"/>
                        <a14:foregroundMark x1="78173" y1="65565" x2="70051" y2="77764"/>
                        <a14:foregroundMark x1="70051" y1="77764" x2="65821" y2="80178"/>
                        <a14:foregroundMark x1="71404" y1="73952" x2="99154" y2="81703"/>
                        <a14:foregroundMark x1="99154" y1="81703" x2="99492" y2="81703"/>
                        <a14:foregroundMark x1="90863" y1="89327" x2="84941" y2="94409"/>
                        <a14:foregroundMark x1="84941" y1="94409" x2="81218" y2="93266"/>
                        <a14:foregroundMark x1="86125" y1="91487" x2="91201" y2="93266"/>
                        <a14:foregroundMark x1="90017" y1="88818" x2="87648" y2="98729"/>
                        <a14:foregroundMark x1="87648" y1="98729" x2="91371" y2="92757"/>
                        <a14:foregroundMark x1="91371" y1="92757" x2="91201" y2="92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47" y="4696490"/>
            <a:ext cx="2006962" cy="2601920"/>
          </a:xfrm>
          <a:prstGeom prst="rect">
            <a:avLst/>
          </a:prstGeom>
        </p:spPr>
      </p:pic>
      <p:pic>
        <p:nvPicPr>
          <p:cNvPr id="20" name="Picture 19" descr="A person in a green jacket&#10;&#10;Description automatically generated">
            <a:extLst>
              <a:ext uri="{FF2B5EF4-FFF2-40B4-BE49-F238E27FC236}">
                <a16:creationId xmlns:a16="http://schemas.microsoft.com/office/drawing/2014/main" id="{87A18FF6-9AA1-5F1C-A106-B91BC71C45C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136" b="99750" l="564" r="99248">
                        <a14:foregroundMark x1="29323" y1="55820" x2="5451" y2="67334"/>
                        <a14:foregroundMark x1="5451" y1="67334" x2="564" y2="75970"/>
                        <a14:foregroundMark x1="19737" y1="57697" x2="15602" y2="54068"/>
                        <a14:foregroundMark x1="19737" y1="75970" x2="7331" y2="99750"/>
                        <a14:foregroundMark x1="65038" y1="64956" x2="92293" y2="85357"/>
                        <a14:foregroundMark x1="92293" y1="85357" x2="96805" y2="97997"/>
                        <a14:foregroundMark x1="29323" y1="58573" x2="9211" y2="73842"/>
                        <a14:foregroundMark x1="9211" y1="73842" x2="1880" y2="86984"/>
                        <a14:foregroundMark x1="76128" y1="73217" x2="91353" y2="94243"/>
                        <a14:foregroundMark x1="91353" y1="94243" x2="91353" y2="94243"/>
                        <a14:foregroundMark x1="33459" y1="55820" x2="4323" y2="66834"/>
                        <a14:foregroundMark x1="4323" y1="66834" x2="564" y2="70463"/>
                        <a14:foregroundMark x1="28008" y1="52190" x2="1880" y2="66834"/>
                        <a14:foregroundMark x1="1880" y1="66834" x2="564" y2="68711"/>
                        <a14:foregroundMark x1="32143" y1="66834" x2="1880" y2="91615"/>
                        <a14:foregroundMark x1="71992" y1="55820" x2="99436" y2="73217"/>
                        <a14:foregroundMark x1="52820" y1="10013" x2="43045" y2="10013"/>
                        <a14:foregroundMark x1="56955" y1="11014" x2="40414" y2="9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4" y="2791506"/>
            <a:ext cx="1989212" cy="2746167"/>
          </a:xfrm>
          <a:prstGeom prst="rect">
            <a:avLst/>
          </a:prstGeom>
        </p:spPr>
      </p:pic>
      <p:pic>
        <p:nvPicPr>
          <p:cNvPr id="22" name="Picture 21" descr="A person in a pink head scarf&#10;&#10;Description automatically generated">
            <a:extLst>
              <a:ext uri="{FF2B5EF4-FFF2-40B4-BE49-F238E27FC236}">
                <a16:creationId xmlns:a16="http://schemas.microsoft.com/office/drawing/2014/main" id="{83E80046-549B-3D6C-4777-12DB0D85E7A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9500" l="561" r="99439">
                        <a14:foregroundMark x1="30093" y1="51250" x2="5794" y2="56875"/>
                        <a14:foregroundMark x1="5794" y1="56875" x2="561" y2="59375"/>
                        <a14:foregroundMark x1="26542" y1="48875" x2="11776" y2="54125"/>
                        <a14:foregroundMark x1="30093" y1="54750" x2="561" y2="72125"/>
                        <a14:foregroundMark x1="70841" y1="47750" x2="99626" y2="58750"/>
                        <a14:foregroundMark x1="73458" y1="52375" x2="91589" y2="96500"/>
                        <a14:foregroundMark x1="91589" y1="96500" x2="94393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73" y="5059005"/>
            <a:ext cx="2020230" cy="29390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5FDC44-58F0-4B0F-A915-D5A301642309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9844" l="9836" r="96136">
                        <a14:foregroundMark x1="58314" y1="56875" x2="58314" y2="56875"/>
                        <a14:foregroundMark x1="69204" y1="53125" x2="75644" y2="56953"/>
                        <a14:foregroundMark x1="75644" y1="56953" x2="93911" y2="82266"/>
                        <a14:foregroundMark x1="93911" y1="82266" x2="96136" y2="96328"/>
                        <a14:foregroundMark x1="87471" y1="96953" x2="71077" y2="98984"/>
                        <a14:foregroundMark x1="71077" y1="98984" x2="23653" y2="9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24" r="16211" b="23089"/>
          <a:stretch/>
        </p:blipFill>
        <p:spPr>
          <a:xfrm>
            <a:off x="15183321" y="2531670"/>
            <a:ext cx="1942216" cy="33889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ECDA90-1C46-46AF-A060-4FBADCAE2CB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8651" l="353" r="98825">
                        <a14:foregroundMark x1="13278" y1="59365" x2="1645" y2="67460"/>
                        <a14:foregroundMark x1="1645" y1="67460" x2="470" y2="68810"/>
                        <a14:foregroundMark x1="64395" y1="51270" x2="78848" y2="56349"/>
                        <a14:foregroundMark x1="78848" y1="56349" x2="98942" y2="68016"/>
                        <a14:foregroundMark x1="28907" y1="55159" x2="12103" y2="72619"/>
                        <a14:foregroundMark x1="12103" y1="72619" x2="5523" y2="89683"/>
                        <a14:foregroundMark x1="5523" y1="89683" x2="35135" y2="58810"/>
                        <a14:foregroundMark x1="35135" y1="58810" x2="36663" y2="90794"/>
                        <a14:foregroundMark x1="36663" y1="90794" x2="49354" y2="61349"/>
                        <a14:foregroundMark x1="49354" y1="61349" x2="51469" y2="79762"/>
                        <a14:foregroundMark x1="51469" y1="79762" x2="58402" y2="73571"/>
                        <a14:foregroundMark x1="58402" y1="73571" x2="66392" y2="56667"/>
                        <a14:foregroundMark x1="66392" y1="56667" x2="74266" y2="71508"/>
                        <a14:foregroundMark x1="74266" y1="71508" x2="76263" y2="66508"/>
                        <a14:foregroundMark x1="76263" y1="66508" x2="81434" y2="71111"/>
                        <a14:foregroundMark x1="81434" y1="71111" x2="82961" y2="76587"/>
                        <a14:foregroundMark x1="82961" y1="76587" x2="83314" y2="76905"/>
                        <a14:foregroundMark x1="84019" y1="73571" x2="83196" y2="90397"/>
                        <a14:foregroundMark x1="83196" y1="90397" x2="77438" y2="79921"/>
                        <a14:foregroundMark x1="77438" y1="79921" x2="71798" y2="83016"/>
                        <a14:foregroundMark x1="71798" y1="83016" x2="65100" y2="93730"/>
                        <a14:foregroundMark x1="65100" y1="93730" x2="53702" y2="78968"/>
                        <a14:foregroundMark x1="53702" y1="78968" x2="46651" y2="86270"/>
                        <a14:foregroundMark x1="46651" y1="86270" x2="33137" y2="80635"/>
                        <a14:foregroundMark x1="33137" y1="80635" x2="17979" y2="90397"/>
                        <a14:foregroundMark x1="17979" y1="90397" x2="7756" y2="90397"/>
                        <a14:foregroundMark x1="7756" y1="90397" x2="470" y2="86825"/>
                        <a14:foregroundMark x1="78496" y1="67381" x2="86369" y2="65952"/>
                        <a14:foregroundMark x1="86369" y1="65952" x2="90717" y2="61984"/>
                        <a14:foregroundMark x1="90717" y1="61984" x2="96240" y2="93810"/>
                        <a14:foregroundMark x1="96240" y1="93810" x2="94947" y2="98651"/>
                        <a14:foregroundMark x1="94947" y1="98651" x2="93772" y2="98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35" t="9763" r="13661" b="20451"/>
          <a:stretch/>
        </p:blipFill>
        <p:spPr>
          <a:xfrm>
            <a:off x="12040990" y="4799018"/>
            <a:ext cx="1959972" cy="26163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4539" y="-2445080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248667" y="1809138"/>
            <a:ext cx="12440720" cy="5750092"/>
          </a:xfrm>
          <a:custGeom>
            <a:avLst/>
            <a:gdLst/>
            <a:ahLst/>
            <a:cxnLst/>
            <a:rect l="l" t="t" r="r" b="b"/>
            <a:pathLst>
              <a:path w="12440720" h="5750092">
                <a:moveTo>
                  <a:pt x="0" y="0"/>
                </a:moveTo>
                <a:lnTo>
                  <a:pt x="12440721" y="0"/>
                </a:lnTo>
                <a:lnTo>
                  <a:pt x="12440721" y="5750092"/>
                </a:lnTo>
                <a:lnTo>
                  <a:pt x="0" y="575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475731" y="-325101"/>
            <a:ext cx="8306449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 err="1">
                <a:solidFill>
                  <a:srgbClr val="000000"/>
                </a:solidFill>
                <a:latin typeface="Paytone One Bold"/>
              </a:rPr>
              <a:t>Contoh</a:t>
            </a:r>
            <a:r>
              <a:rPr lang="en-US" sz="40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aytone One Bold"/>
              </a:rPr>
              <a:t>konkrit</a:t>
            </a:r>
            <a:endParaRPr lang="en-US" sz="4000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45357" y="2006770"/>
            <a:ext cx="10182061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  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Kolaborasi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Rekan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Guru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en-ID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Guru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berkumpul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secara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rutin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berbagi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ide,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sumber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daya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, dan strategi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pengajaran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efektif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mengorganisir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pertemuan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lokakarya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forum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saling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belajar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pengalaman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satu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sama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lain.</a:t>
            </a:r>
          </a:p>
          <a:p>
            <a:br>
              <a:rPr lang="en-ID" sz="2800" dirty="0"/>
            </a:br>
            <a:endParaRPr lang="en-US" sz="2800" dirty="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26341" y="5022980"/>
            <a:ext cx="1018206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Membangun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Koneksi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Guru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Lainnya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en-ID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Guru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juga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berusaha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menjalin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baik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guru-guru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pelajaran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lain.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Ini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membuka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peluang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mengintegrasikan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ke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konteks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pelajaran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lain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mengembangkan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proyek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kolaboratif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antar-disiplin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06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3855" y="-2556703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616028" y="3195120"/>
            <a:ext cx="13233571" cy="5750092"/>
          </a:xfrm>
          <a:custGeom>
            <a:avLst/>
            <a:gdLst/>
            <a:ahLst/>
            <a:cxnLst/>
            <a:rect l="l" t="t" r="r" b="b"/>
            <a:pathLst>
              <a:path w="12440720" h="5750092">
                <a:moveTo>
                  <a:pt x="0" y="0"/>
                </a:moveTo>
                <a:lnTo>
                  <a:pt x="12440721" y="0"/>
                </a:lnTo>
                <a:lnTo>
                  <a:pt x="12440721" y="5750092"/>
                </a:lnTo>
                <a:lnTo>
                  <a:pt x="0" y="575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990775" y="1217295"/>
            <a:ext cx="8306449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 err="1">
                <a:solidFill>
                  <a:srgbClr val="000000"/>
                </a:solidFill>
                <a:latin typeface="Paytone One Bold"/>
              </a:rPr>
              <a:t>Contoh</a:t>
            </a:r>
            <a:r>
              <a:rPr lang="en-US" sz="40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aytone One Bold"/>
              </a:rPr>
              <a:t>konkrit</a:t>
            </a:r>
            <a:endParaRPr lang="en-US" sz="4000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42278" y="3400141"/>
            <a:ext cx="1122969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Menggunakan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Pendekatan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Kolaboratif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Pembelajaran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en-ID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Guru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mempromosikan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pembelajaran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berbasis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kelompok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proyek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Ini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belajar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bekerja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sama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berbagi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pengetahuan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memecahkan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masalah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bersama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, yang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sejalan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semangat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kekeluargaan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32985" y="6423765"/>
            <a:ext cx="106680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Membangun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Hubungan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Konteks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en-ID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Guru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menciptakan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lingkungan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kelas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inklusif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mendukung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, di mana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semua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merasa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diterima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didorong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berpartisipasi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aktif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pembelajaran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 Guru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memberikan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perhatian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individu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dukungan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sesuai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kebutuhan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7707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3855" y="-2556703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616028" y="3195120"/>
            <a:ext cx="13385971" cy="5750092"/>
          </a:xfrm>
          <a:custGeom>
            <a:avLst/>
            <a:gdLst/>
            <a:ahLst/>
            <a:cxnLst/>
            <a:rect l="l" t="t" r="r" b="b"/>
            <a:pathLst>
              <a:path w="12440720" h="5750092">
                <a:moveTo>
                  <a:pt x="0" y="0"/>
                </a:moveTo>
                <a:lnTo>
                  <a:pt x="12440721" y="0"/>
                </a:lnTo>
                <a:lnTo>
                  <a:pt x="12440721" y="5750092"/>
                </a:lnTo>
                <a:lnTo>
                  <a:pt x="0" y="575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990775" y="1217295"/>
            <a:ext cx="8306449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 err="1">
                <a:solidFill>
                  <a:srgbClr val="000000"/>
                </a:solidFill>
                <a:latin typeface="Paytone One Bold"/>
              </a:rPr>
              <a:t>Contoh</a:t>
            </a:r>
            <a:r>
              <a:rPr lang="en-US" sz="40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aytone One Bold"/>
              </a:rPr>
              <a:t>konkrit</a:t>
            </a:r>
            <a:endParaRPr lang="en-US" sz="4000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88742" y="3238486"/>
            <a:ext cx="112014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Mengadakan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Proyek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Sosial:</a:t>
            </a:r>
            <a:endParaRPr lang="en-ID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Guru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menggabungkan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elemen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kesetiakawanan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nasional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proyek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mendorong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mengidentifikasi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memecahkan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masalah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sosial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lingkungan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menggunakan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konsep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Contoh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termasuk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proyek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berkaitan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statistik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lingkungan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masalah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pembangunan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5732" y="6440778"/>
            <a:ext cx="1152626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Menggunakan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Studi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Kasus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1" i="0" dirty="0" err="1">
                <a:solidFill>
                  <a:srgbClr val="374151"/>
                </a:solidFill>
                <a:effectLst/>
                <a:latin typeface="Söhne"/>
              </a:rPr>
              <a:t>Perkembangan</a:t>
            </a:r>
            <a:r>
              <a:rPr lang="en-ID" sz="2800" b="1" i="0" dirty="0">
                <a:solidFill>
                  <a:srgbClr val="374151"/>
                </a:solidFill>
                <a:effectLst/>
                <a:latin typeface="Söhne"/>
              </a:rPr>
              <a:t> Nasional:</a:t>
            </a:r>
            <a:endParaRPr lang="en-ID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Guru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mengintegrasikan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materi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pembelajaran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studi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kasus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sejarah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nasional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isu-isu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terkini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memerlukan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pemahaman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dianalisis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Ini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siswa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memahami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kontribusi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matematika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pembangunan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kepentingan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2800" b="0" i="0" dirty="0" err="1">
                <a:solidFill>
                  <a:srgbClr val="374151"/>
                </a:solidFill>
                <a:effectLst/>
                <a:latin typeface="Söhne"/>
              </a:rPr>
              <a:t>nasional</a:t>
            </a:r>
            <a:r>
              <a:rPr lang="en-ID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7225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1219200" y="567846"/>
            <a:ext cx="14698718" cy="101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lnSpc>
                <a:spcPts val="3374"/>
              </a:lnSpc>
            </a:pPr>
            <a:r>
              <a:rPr lang="nb-NO" sz="3600" b="1" dirty="0">
                <a:solidFill>
                  <a:schemeClr val="accent2">
                    <a:lumMod val="50000"/>
                  </a:schemeClr>
                </a:solidFill>
                <a:latin typeface="Quicksand Bold"/>
              </a:rPr>
              <a:t>Permasalahan kompetensi sosial pada kode etik guru dapat mencakup beberapa hal, seperti:</a:t>
            </a:r>
            <a:endParaRPr lang="en-US" sz="3600" b="1" dirty="0">
              <a:solidFill>
                <a:schemeClr val="accent2">
                  <a:lumMod val="50000"/>
                </a:schemeClr>
              </a:solidFill>
              <a:latin typeface="Quicksand Bold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1981200" y="1908300"/>
            <a:ext cx="10310648" cy="100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/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Komunikasi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buruk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, orang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atau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rekan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kerja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.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>
            <a:hlinkClick r:id="rId3" action="ppaction://hlinksldjump"/>
          </p:cNvPr>
          <p:cNvSpPr/>
          <p:nvPr/>
        </p:nvSpPr>
        <p:spPr>
          <a:xfrm>
            <a:off x="364030" y="2095500"/>
            <a:ext cx="1157345" cy="423947"/>
          </a:xfrm>
          <a:prstGeom prst="homePlate">
            <a:avLst>
              <a:gd name="adj" fmla="val 50000"/>
            </a:avLst>
          </a:prstGeom>
          <a:solidFill>
            <a:srgbClr val="323F4F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10">
            <a:hlinkClick r:id="rId3" action="ppaction://hlinksldjump"/>
          </p:cNvPr>
          <p:cNvSpPr/>
          <p:nvPr/>
        </p:nvSpPr>
        <p:spPr>
          <a:xfrm>
            <a:off x="324614" y="5587558"/>
            <a:ext cx="1157345" cy="423947"/>
          </a:xfrm>
          <a:prstGeom prst="homePlate">
            <a:avLst>
              <a:gd name="adj" fmla="val 50000"/>
            </a:avLst>
          </a:prstGeom>
          <a:solidFill>
            <a:srgbClr val="323F4F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0">
            <a:hlinkClick r:id="rId3" action="ppaction://hlinksldjump"/>
          </p:cNvPr>
          <p:cNvSpPr/>
          <p:nvPr/>
        </p:nvSpPr>
        <p:spPr>
          <a:xfrm>
            <a:off x="364030" y="6643847"/>
            <a:ext cx="1157345" cy="423947"/>
          </a:xfrm>
          <a:prstGeom prst="homePlate">
            <a:avLst>
              <a:gd name="adj" fmla="val 50000"/>
            </a:avLst>
          </a:prstGeom>
          <a:solidFill>
            <a:srgbClr val="323F4F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10">
            <a:hlinkClick r:id="rId3" action="ppaction://hlinksldjump"/>
          </p:cNvPr>
          <p:cNvSpPr/>
          <p:nvPr/>
        </p:nvSpPr>
        <p:spPr>
          <a:xfrm>
            <a:off x="371912" y="4452440"/>
            <a:ext cx="1157345" cy="423947"/>
          </a:xfrm>
          <a:prstGeom prst="homePlate">
            <a:avLst>
              <a:gd name="adj" fmla="val 50000"/>
            </a:avLst>
          </a:prstGeom>
          <a:solidFill>
            <a:srgbClr val="323F4F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10">
            <a:hlinkClick r:id="rId3" action="ppaction://hlinksldjump"/>
          </p:cNvPr>
          <p:cNvSpPr/>
          <p:nvPr/>
        </p:nvSpPr>
        <p:spPr>
          <a:xfrm>
            <a:off x="387677" y="3238496"/>
            <a:ext cx="1157345" cy="423947"/>
          </a:xfrm>
          <a:prstGeom prst="homePlate">
            <a:avLst>
              <a:gd name="adj" fmla="val 50000"/>
            </a:avLst>
          </a:prstGeom>
          <a:solidFill>
            <a:srgbClr val="323F4F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266;p10">
            <a:extLst>
              <a:ext uri="{FF2B5EF4-FFF2-40B4-BE49-F238E27FC236}">
                <a16:creationId xmlns:a16="http://schemas.microsoft.com/office/drawing/2014/main" id="{9131702D-DF4F-4B84-A12D-40CCB53C1882}"/>
              </a:ext>
            </a:extLst>
          </p:cNvPr>
          <p:cNvSpPr txBox="1"/>
          <p:nvPr/>
        </p:nvSpPr>
        <p:spPr>
          <a:xfrm>
            <a:off x="1981200" y="3127361"/>
            <a:ext cx="10310648" cy="100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/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Perlakuan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tidak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adil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atau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perilaku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merendahkan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66;p10">
            <a:extLst>
              <a:ext uri="{FF2B5EF4-FFF2-40B4-BE49-F238E27FC236}">
                <a16:creationId xmlns:a16="http://schemas.microsoft.com/office/drawing/2014/main" id="{399A57B0-0055-44D2-99A8-1042B06F9B2C}"/>
              </a:ext>
            </a:extLst>
          </p:cNvPr>
          <p:cNvSpPr txBox="1"/>
          <p:nvPr/>
        </p:nvSpPr>
        <p:spPr>
          <a:xfrm>
            <a:off x="1981200" y="4452440"/>
            <a:ext cx="10310648" cy="56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/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Ketidakmampuan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mengelola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konflik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baik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. 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66;p10">
            <a:extLst>
              <a:ext uri="{FF2B5EF4-FFF2-40B4-BE49-F238E27FC236}">
                <a16:creationId xmlns:a16="http://schemas.microsoft.com/office/drawing/2014/main" id="{97352EBF-C326-40F4-9EFA-6A9862672F83}"/>
              </a:ext>
            </a:extLst>
          </p:cNvPr>
          <p:cNvSpPr txBox="1"/>
          <p:nvPr/>
        </p:nvSpPr>
        <p:spPr>
          <a:xfrm>
            <a:off x="1981200" y="5484091"/>
            <a:ext cx="10310648" cy="56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/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Pelanggaran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privasi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atau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etika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profesional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lainnya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66;p10">
            <a:extLst>
              <a:ext uri="{FF2B5EF4-FFF2-40B4-BE49-F238E27FC236}">
                <a16:creationId xmlns:a16="http://schemas.microsoft.com/office/drawing/2014/main" id="{F2BFAF2F-AAE7-4AE7-B619-D2AE970752FB}"/>
              </a:ext>
            </a:extLst>
          </p:cNvPr>
          <p:cNvSpPr txBox="1"/>
          <p:nvPr/>
        </p:nvSpPr>
        <p:spPr>
          <a:xfrm>
            <a:off x="1951074" y="6643847"/>
            <a:ext cx="10310648" cy="56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/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Kurangnya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empati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kebutuhan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siswa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6535400" y="-661234"/>
            <a:ext cx="2194835" cy="2509686"/>
          </a:xfrm>
          <a:custGeom>
            <a:avLst/>
            <a:gdLst/>
            <a:ahLst/>
            <a:cxnLst/>
            <a:rect l="l" t="t" r="r" b="b"/>
            <a:pathLst>
              <a:path w="2194835" h="2509686">
                <a:moveTo>
                  <a:pt x="0" y="0"/>
                </a:moveTo>
                <a:lnTo>
                  <a:pt x="2194834" y="0"/>
                </a:lnTo>
                <a:lnTo>
                  <a:pt x="2194834" y="2509686"/>
                </a:lnTo>
                <a:lnTo>
                  <a:pt x="0" y="2509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AutoShape 8"/>
          <p:cNvSpPr/>
          <p:nvPr/>
        </p:nvSpPr>
        <p:spPr>
          <a:xfrm>
            <a:off x="2790999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82DBC3A-2471-346F-CC3D-D5E38EF0F878}"/>
              </a:ext>
            </a:extLst>
          </p:cNvPr>
          <p:cNvSpPr/>
          <p:nvPr/>
        </p:nvSpPr>
        <p:spPr>
          <a:xfrm>
            <a:off x="-15026" y="6211061"/>
            <a:ext cx="9046113" cy="2030186"/>
          </a:xfrm>
          <a:custGeom>
            <a:avLst/>
            <a:gdLst/>
            <a:ahLst/>
            <a:cxnLst/>
            <a:rect l="l" t="t" r="r" b="b"/>
            <a:pathLst>
              <a:path w="6284878" h="2835337">
                <a:moveTo>
                  <a:pt x="0" y="0"/>
                </a:moveTo>
                <a:lnTo>
                  <a:pt x="6284877" y="0"/>
                </a:lnTo>
                <a:lnTo>
                  <a:pt x="6284877" y="2835337"/>
                </a:lnTo>
                <a:lnTo>
                  <a:pt x="0" y="283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0001616B-C065-7F0D-4BB9-7A0C5BF5E2CE}"/>
              </a:ext>
            </a:extLst>
          </p:cNvPr>
          <p:cNvSpPr/>
          <p:nvPr/>
        </p:nvSpPr>
        <p:spPr>
          <a:xfrm>
            <a:off x="4876800" y="593609"/>
            <a:ext cx="7458583" cy="1309614"/>
          </a:xfrm>
          <a:custGeom>
            <a:avLst/>
            <a:gdLst/>
            <a:ahLst/>
            <a:cxnLst/>
            <a:rect l="l" t="t" r="r" b="b"/>
            <a:pathLst>
              <a:path w="7315200" h="3300153">
                <a:moveTo>
                  <a:pt x="0" y="0"/>
                </a:moveTo>
                <a:lnTo>
                  <a:pt x="7315200" y="0"/>
                </a:lnTo>
                <a:lnTo>
                  <a:pt x="7315200" y="3300153"/>
                </a:lnTo>
                <a:lnTo>
                  <a:pt x="0" y="3300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4F0048D-BC5E-D0FD-23FB-F1BE3A48391E}"/>
              </a:ext>
            </a:extLst>
          </p:cNvPr>
          <p:cNvSpPr txBox="1"/>
          <p:nvPr/>
        </p:nvSpPr>
        <p:spPr>
          <a:xfrm>
            <a:off x="5505437" y="853462"/>
            <a:ext cx="6829946" cy="83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nb-NO" sz="2410" dirty="0">
                <a:solidFill>
                  <a:srgbClr val="000000"/>
                </a:solidFill>
                <a:latin typeface="Quicksand Bold"/>
              </a:rPr>
              <a:t>Solusi yang bisa ditawarkan untuk mengatasi permasalahan ini termasuk:</a:t>
            </a:r>
            <a:endParaRPr lang="en-US" sz="2410" dirty="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16DCEB5E-073C-D7FE-7A00-0C98E8D8C124}"/>
              </a:ext>
            </a:extLst>
          </p:cNvPr>
          <p:cNvSpPr txBox="1"/>
          <p:nvPr/>
        </p:nvSpPr>
        <p:spPr>
          <a:xfrm>
            <a:off x="482961" y="6651785"/>
            <a:ext cx="8123130" cy="1124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28"/>
              </a:lnSpc>
            </a:pP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Pelatihan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Kompetensi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Sosial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: Guru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dapat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mengikuti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pelatihan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fokus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pada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pengembangan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keterampilan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komunikasi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empati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, dan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manajemen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konflik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8DF4F64-7A9B-B13D-24BA-CBC5DC9B0F57}"/>
              </a:ext>
            </a:extLst>
          </p:cNvPr>
          <p:cNvSpPr/>
          <p:nvPr/>
        </p:nvSpPr>
        <p:spPr>
          <a:xfrm>
            <a:off x="-31746" y="2122635"/>
            <a:ext cx="9046113" cy="1650605"/>
          </a:xfrm>
          <a:custGeom>
            <a:avLst/>
            <a:gdLst/>
            <a:ahLst/>
            <a:cxnLst/>
            <a:rect l="l" t="t" r="r" b="b"/>
            <a:pathLst>
              <a:path w="6284878" h="2835337">
                <a:moveTo>
                  <a:pt x="0" y="0"/>
                </a:moveTo>
                <a:lnTo>
                  <a:pt x="6284877" y="0"/>
                </a:lnTo>
                <a:lnTo>
                  <a:pt x="6284877" y="2835337"/>
                </a:lnTo>
                <a:lnTo>
                  <a:pt x="0" y="283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10188EE-2AD2-5B7D-4A82-D3714FD28CB4}"/>
              </a:ext>
            </a:extLst>
          </p:cNvPr>
          <p:cNvSpPr/>
          <p:nvPr/>
        </p:nvSpPr>
        <p:spPr>
          <a:xfrm>
            <a:off x="47700" y="4166848"/>
            <a:ext cx="9046113" cy="1650605"/>
          </a:xfrm>
          <a:custGeom>
            <a:avLst/>
            <a:gdLst/>
            <a:ahLst/>
            <a:cxnLst/>
            <a:rect l="l" t="t" r="r" b="b"/>
            <a:pathLst>
              <a:path w="6284878" h="2835337">
                <a:moveTo>
                  <a:pt x="0" y="0"/>
                </a:moveTo>
                <a:lnTo>
                  <a:pt x="6284877" y="0"/>
                </a:lnTo>
                <a:lnTo>
                  <a:pt x="6284877" y="2835337"/>
                </a:lnTo>
                <a:lnTo>
                  <a:pt x="0" y="283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B0488E27-E2F2-31E9-F34C-D1D7B4614CCB}"/>
              </a:ext>
            </a:extLst>
          </p:cNvPr>
          <p:cNvSpPr txBox="1"/>
          <p:nvPr/>
        </p:nvSpPr>
        <p:spPr>
          <a:xfrm>
            <a:off x="429745" y="4234004"/>
            <a:ext cx="8458392" cy="1509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28"/>
              </a:lnSpc>
            </a:pP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Supervisi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Dukungan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: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Sekolah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dapat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menyediakan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supervisi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baik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dukungan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untuk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guru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dalam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mengatasi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masalah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kompetensi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sosial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.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Ini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dapat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berupa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sesi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konseling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atau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bimbingan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11905332-9FEB-816F-3CC6-542A6A9B6854}"/>
              </a:ext>
            </a:extLst>
          </p:cNvPr>
          <p:cNvSpPr txBox="1"/>
          <p:nvPr/>
        </p:nvSpPr>
        <p:spPr>
          <a:xfrm>
            <a:off x="680032" y="2275035"/>
            <a:ext cx="8458392" cy="1509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28"/>
              </a:lnSpc>
            </a:pP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Pembinaan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Etika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Profesional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: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Sekolah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dapat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memastikan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bahwa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guru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memahami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mematuhi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kode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etik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guru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mengadakan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workshop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atau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seminar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berkala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tentang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etika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profesional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3A1CD611-1632-50E9-C5EF-209535616DDB}"/>
              </a:ext>
            </a:extLst>
          </p:cNvPr>
          <p:cNvSpPr/>
          <p:nvPr/>
        </p:nvSpPr>
        <p:spPr>
          <a:xfrm>
            <a:off x="9327845" y="6321261"/>
            <a:ext cx="9046113" cy="1919987"/>
          </a:xfrm>
          <a:custGeom>
            <a:avLst/>
            <a:gdLst/>
            <a:ahLst/>
            <a:cxnLst/>
            <a:rect l="l" t="t" r="r" b="b"/>
            <a:pathLst>
              <a:path w="6284878" h="2835337">
                <a:moveTo>
                  <a:pt x="0" y="0"/>
                </a:moveTo>
                <a:lnTo>
                  <a:pt x="6284877" y="0"/>
                </a:lnTo>
                <a:lnTo>
                  <a:pt x="6284877" y="2835337"/>
                </a:lnTo>
                <a:lnTo>
                  <a:pt x="0" y="283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720C5E50-C1FA-FE62-4603-EFB9139F4910}"/>
              </a:ext>
            </a:extLst>
          </p:cNvPr>
          <p:cNvSpPr/>
          <p:nvPr/>
        </p:nvSpPr>
        <p:spPr>
          <a:xfrm>
            <a:off x="9241887" y="4246933"/>
            <a:ext cx="9046113" cy="1650605"/>
          </a:xfrm>
          <a:custGeom>
            <a:avLst/>
            <a:gdLst/>
            <a:ahLst/>
            <a:cxnLst/>
            <a:rect l="l" t="t" r="r" b="b"/>
            <a:pathLst>
              <a:path w="6284878" h="2835337">
                <a:moveTo>
                  <a:pt x="0" y="0"/>
                </a:moveTo>
                <a:lnTo>
                  <a:pt x="6284877" y="0"/>
                </a:lnTo>
                <a:lnTo>
                  <a:pt x="6284877" y="2835337"/>
                </a:lnTo>
                <a:lnTo>
                  <a:pt x="0" y="283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465CAE3-C5D4-468F-4BD1-AA0F8CA5F4F1}"/>
              </a:ext>
            </a:extLst>
          </p:cNvPr>
          <p:cNvSpPr/>
          <p:nvPr/>
        </p:nvSpPr>
        <p:spPr>
          <a:xfrm>
            <a:off x="9290674" y="2074443"/>
            <a:ext cx="9046113" cy="1650605"/>
          </a:xfrm>
          <a:custGeom>
            <a:avLst/>
            <a:gdLst/>
            <a:ahLst/>
            <a:cxnLst/>
            <a:rect l="l" t="t" r="r" b="b"/>
            <a:pathLst>
              <a:path w="6284878" h="2835337">
                <a:moveTo>
                  <a:pt x="0" y="0"/>
                </a:moveTo>
                <a:lnTo>
                  <a:pt x="6284877" y="0"/>
                </a:lnTo>
                <a:lnTo>
                  <a:pt x="6284877" y="2835337"/>
                </a:lnTo>
                <a:lnTo>
                  <a:pt x="0" y="283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D5E40B74-2093-3BB9-AF71-A3EEA146C849}"/>
              </a:ext>
            </a:extLst>
          </p:cNvPr>
          <p:cNvSpPr txBox="1"/>
          <p:nvPr/>
        </p:nvSpPr>
        <p:spPr>
          <a:xfrm>
            <a:off x="9850202" y="2211433"/>
            <a:ext cx="8123130" cy="1124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28"/>
              </a:lnSpc>
            </a:pP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Pengembangan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Kebijakan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Sekolah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: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Sekolah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dapat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mengembangkan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kebijakan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jelas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tentang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kompetensi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sosial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guru dan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konsekuensi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pelanggaran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etika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profesional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DF6C37A-ED9B-F1D9-823B-AFA55E6F709B}"/>
              </a:ext>
            </a:extLst>
          </p:cNvPr>
          <p:cNvSpPr txBox="1"/>
          <p:nvPr/>
        </p:nvSpPr>
        <p:spPr>
          <a:xfrm>
            <a:off x="9509687" y="4308129"/>
            <a:ext cx="8123130" cy="1509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28"/>
              </a:lnSpc>
            </a:pP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Keterlibatan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Orang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Tua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: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Membuka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saluran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komunikasi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baik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orang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tua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dapat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membantu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guru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dalam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memahami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kebutuhan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mencegah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masalah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kompetensi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sosial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C445262C-F989-778D-C78C-FA0B07F66206}"/>
              </a:ext>
            </a:extLst>
          </p:cNvPr>
          <p:cNvSpPr txBox="1"/>
          <p:nvPr/>
        </p:nvSpPr>
        <p:spPr>
          <a:xfrm>
            <a:off x="9703378" y="6479329"/>
            <a:ext cx="8123130" cy="1509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28"/>
              </a:lnSpc>
            </a:pP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Penting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untuk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diingat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bahwa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kompetensi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sosial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guru sangat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penting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dalam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menciptakan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lingkungan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belajar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positif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mendukung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pertumbuhan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.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upaya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tepat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banyak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permasalahan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dalam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hal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ini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dapat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163" dirty="0" err="1">
                <a:solidFill>
                  <a:srgbClr val="000000"/>
                </a:solidFill>
                <a:latin typeface="Quicksand Bold"/>
              </a:rPr>
              <a:t>diatasi</a:t>
            </a:r>
            <a:r>
              <a:rPr lang="en-US" sz="2163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10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6319" y="0"/>
            <a:ext cx="10602160" cy="10602160"/>
          </a:xfrm>
          <a:custGeom>
            <a:avLst/>
            <a:gdLst/>
            <a:ahLst/>
            <a:cxnLst/>
            <a:rect l="l" t="t" r="r" b="b"/>
            <a:pathLst>
              <a:path w="10602160" h="10602160">
                <a:moveTo>
                  <a:pt x="0" y="0"/>
                </a:moveTo>
                <a:lnTo>
                  <a:pt x="10602159" y="0"/>
                </a:lnTo>
                <a:lnTo>
                  <a:pt x="10602159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5486400" y="3400454"/>
            <a:ext cx="7315200" cy="2739875"/>
          </a:xfrm>
          <a:custGeom>
            <a:avLst/>
            <a:gdLst/>
            <a:ahLst/>
            <a:cxnLst/>
            <a:rect l="l" t="t" r="r" b="b"/>
            <a:pathLst>
              <a:path w="7315200" h="2739875">
                <a:moveTo>
                  <a:pt x="0" y="0"/>
                </a:moveTo>
                <a:lnTo>
                  <a:pt x="7315200" y="0"/>
                </a:lnTo>
                <a:lnTo>
                  <a:pt x="7315200" y="2739875"/>
                </a:lnTo>
                <a:lnTo>
                  <a:pt x="0" y="2739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1475691">
            <a:off x="12020804" y="4829449"/>
            <a:ext cx="1932233" cy="1939285"/>
          </a:xfrm>
          <a:custGeom>
            <a:avLst/>
            <a:gdLst/>
            <a:ahLst/>
            <a:cxnLst/>
            <a:rect l="l" t="t" r="r" b="b"/>
            <a:pathLst>
              <a:path w="1932233" h="1939285">
                <a:moveTo>
                  <a:pt x="0" y="0"/>
                </a:moveTo>
                <a:lnTo>
                  <a:pt x="1932233" y="0"/>
                </a:lnTo>
                <a:lnTo>
                  <a:pt x="1932233" y="1939285"/>
                </a:lnTo>
                <a:lnTo>
                  <a:pt x="0" y="193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246596" y="0"/>
            <a:ext cx="782104" cy="3400454"/>
          </a:xfrm>
          <a:custGeom>
            <a:avLst/>
            <a:gdLst/>
            <a:ahLst/>
            <a:cxnLst/>
            <a:rect l="l" t="t" r="r" b="b"/>
            <a:pathLst>
              <a:path w="782104" h="3400454">
                <a:moveTo>
                  <a:pt x="0" y="0"/>
                </a:moveTo>
                <a:lnTo>
                  <a:pt x="782104" y="0"/>
                </a:lnTo>
                <a:lnTo>
                  <a:pt x="782104" y="3400454"/>
                </a:lnTo>
                <a:lnTo>
                  <a:pt x="0" y="3400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7685840" y="0"/>
            <a:ext cx="10602160" cy="10602160"/>
          </a:xfrm>
          <a:custGeom>
            <a:avLst/>
            <a:gdLst/>
            <a:ahLst/>
            <a:cxnLst/>
            <a:rect l="l" t="t" r="r" b="b"/>
            <a:pathLst>
              <a:path w="10602160" h="10602160">
                <a:moveTo>
                  <a:pt x="0" y="0"/>
                </a:moveTo>
                <a:lnTo>
                  <a:pt x="10602160" y="0"/>
                </a:lnTo>
                <a:lnTo>
                  <a:pt x="10602160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-300666" y="7574008"/>
            <a:ext cx="2658732" cy="2712992"/>
          </a:xfrm>
          <a:custGeom>
            <a:avLst/>
            <a:gdLst/>
            <a:ahLst/>
            <a:cxnLst/>
            <a:rect l="l" t="t" r="r" b="b"/>
            <a:pathLst>
              <a:path w="2658732" h="2712992">
                <a:moveTo>
                  <a:pt x="0" y="0"/>
                </a:moveTo>
                <a:lnTo>
                  <a:pt x="2658732" y="0"/>
                </a:lnTo>
                <a:lnTo>
                  <a:pt x="2658732" y="2712992"/>
                </a:lnTo>
                <a:lnTo>
                  <a:pt x="0" y="2712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15416962" y="-714612"/>
            <a:ext cx="3684676" cy="3486625"/>
          </a:xfrm>
          <a:custGeom>
            <a:avLst/>
            <a:gdLst/>
            <a:ahLst/>
            <a:cxnLst/>
            <a:rect l="l" t="t" r="r" b="b"/>
            <a:pathLst>
              <a:path w="3684676" h="3486625">
                <a:moveTo>
                  <a:pt x="3684676" y="0"/>
                </a:moveTo>
                <a:lnTo>
                  <a:pt x="0" y="0"/>
                </a:lnTo>
                <a:lnTo>
                  <a:pt x="0" y="3486624"/>
                </a:lnTo>
                <a:lnTo>
                  <a:pt x="3684676" y="3486624"/>
                </a:lnTo>
                <a:lnTo>
                  <a:pt x="3684676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ctrTitle"/>
          </p:nvPr>
        </p:nvSpPr>
        <p:spPr>
          <a:xfrm>
            <a:off x="3246931" y="433325"/>
            <a:ext cx="11794142" cy="12417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6600">
                <a:latin typeface="Times New Roman"/>
                <a:ea typeface="Times New Roman"/>
                <a:cs typeface="Times New Roman"/>
                <a:sym typeface="Times New Roman"/>
              </a:rPr>
              <a:t>PENGERTIAN KOMPETENSI</a:t>
            </a:r>
            <a:endParaRPr sz="6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">
            <a:hlinkClick r:id="rId3" action="ppaction://hlinksldjump"/>
          </p:cNvPr>
          <p:cNvSpPr/>
          <p:nvPr/>
        </p:nvSpPr>
        <p:spPr>
          <a:xfrm>
            <a:off x="-520262" y="1891863"/>
            <a:ext cx="10074165" cy="8016765"/>
          </a:xfrm>
          <a:prstGeom prst="verticalScroll">
            <a:avLst>
              <a:gd name="adj" fmla="val 12500"/>
            </a:avLst>
          </a:prstGeom>
          <a:solidFill>
            <a:srgbClr val="DBA49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just"/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2">
            <a:hlinkClick r:id="rId3" action="ppaction://hlinksldjump"/>
          </p:cNvPr>
          <p:cNvSpPr/>
          <p:nvPr/>
        </p:nvSpPr>
        <p:spPr>
          <a:xfrm>
            <a:off x="8757746" y="1962808"/>
            <a:ext cx="9853448" cy="7961585"/>
          </a:xfrm>
          <a:prstGeom prst="verticalScroll">
            <a:avLst>
              <a:gd name="adj" fmla="val 12500"/>
            </a:avLst>
          </a:prstGeom>
          <a:solidFill>
            <a:srgbClr val="DBA49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700"/>
          </a:p>
        </p:txBody>
      </p:sp>
      <p:sp>
        <p:nvSpPr>
          <p:cNvPr id="96" name="Google Shape;96;p2"/>
          <p:cNvSpPr txBox="1"/>
          <p:nvPr/>
        </p:nvSpPr>
        <p:spPr>
          <a:xfrm>
            <a:off x="520265" y="3239813"/>
            <a:ext cx="7945820" cy="221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Pengertian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dasar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kompetensi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7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conpetency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adalah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kecakapan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kemampuan.</a:t>
            </a:r>
            <a:r>
              <a:rPr lang="en-US" sz="27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kamus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besar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bahas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Indonesia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dijelaskan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bahwa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kempetensi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adalah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kewenangan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kekuasaan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menentukan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memutuskan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sesuatu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685801" y="5580995"/>
            <a:ext cx="7662041" cy="387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Istilah kompetensi memiliki banyak makna. Terdapat beberapa definisi tentang pengertian kompetensi yaitu 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 UU RI No 14 tahun 2005 tentang Guru dan Dosen disebutkan bahwa :</a:t>
            </a:r>
            <a:endParaRPr sz="2700"/>
          </a:p>
          <a:p>
            <a:pPr indent="-1714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kompetensi adalah seperangkat pengetahuan, keterampilan dan perilaku yang harus dimiliki, dihayati, dikuasai oleh guru atau dosen dalam melaksanakan tugas keprofesionalan.</a:t>
            </a:r>
            <a:endParaRPr sz="2700"/>
          </a:p>
        </p:txBody>
      </p:sp>
      <p:sp>
        <p:nvSpPr>
          <p:cNvPr id="98" name="Google Shape;98;p2"/>
          <p:cNvSpPr txBox="1"/>
          <p:nvPr/>
        </p:nvSpPr>
        <p:spPr>
          <a:xfrm>
            <a:off x="9293775" y="3168867"/>
            <a:ext cx="7401909" cy="470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1371600" lvl="2" indent="-1714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Kompetensi adalah perpaduan dari penguasaan, pengetahuan, keterampilan, nilai dan sikap yang direfleksikan dalam kebiasaan berpikir dan bertindak dalam melaksanakan tugas / pekerjaannya.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1714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Kompetensi guru adalah kecakapan, kemampuan dan keterampilan yang dimiliki oleh seorang yang bertugas mendidik siswa agar mempunyai kepribadian yang luhur dan mulia sebagaimana tujuan dari pendidikan.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3582" y="3464558"/>
            <a:ext cx="7315200" cy="3300153"/>
          </a:xfrm>
          <a:custGeom>
            <a:avLst/>
            <a:gdLst/>
            <a:ahLst/>
            <a:cxnLst/>
            <a:rect l="l" t="t" r="r" b="b"/>
            <a:pathLst>
              <a:path w="7315200" h="3300153">
                <a:moveTo>
                  <a:pt x="0" y="0"/>
                </a:moveTo>
                <a:lnTo>
                  <a:pt x="7315200" y="0"/>
                </a:lnTo>
                <a:lnTo>
                  <a:pt x="7315200" y="3300153"/>
                </a:lnTo>
                <a:lnTo>
                  <a:pt x="0" y="3300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12807" y="115480"/>
            <a:ext cx="6953613" cy="8060226"/>
          </a:xfrm>
          <a:custGeom>
            <a:avLst/>
            <a:gdLst/>
            <a:ahLst/>
            <a:cxnLst/>
            <a:rect l="l" t="t" r="r" b="b"/>
            <a:pathLst>
              <a:path w="3202063" h="4114800">
                <a:moveTo>
                  <a:pt x="0" y="0"/>
                </a:moveTo>
                <a:lnTo>
                  <a:pt x="3202063" y="0"/>
                </a:lnTo>
                <a:lnTo>
                  <a:pt x="32020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6165" y="7376883"/>
            <a:ext cx="2194835" cy="2509686"/>
          </a:xfrm>
          <a:custGeom>
            <a:avLst/>
            <a:gdLst/>
            <a:ahLst/>
            <a:cxnLst/>
            <a:rect l="l" t="t" r="r" b="b"/>
            <a:pathLst>
              <a:path w="2194835" h="2509686">
                <a:moveTo>
                  <a:pt x="0" y="0"/>
                </a:moveTo>
                <a:lnTo>
                  <a:pt x="2194834" y="0"/>
                </a:lnTo>
                <a:lnTo>
                  <a:pt x="2194834" y="2509686"/>
                </a:lnTo>
                <a:lnTo>
                  <a:pt x="0" y="250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1115" y="1116286"/>
            <a:ext cx="73152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dirty="0" err="1">
                <a:solidFill>
                  <a:srgbClr val="000000"/>
                </a:solidFill>
                <a:latin typeface="Paytone One Bold"/>
              </a:rPr>
              <a:t>Kompetensi</a:t>
            </a:r>
            <a:r>
              <a:rPr lang="en-US" sz="66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6600" dirty="0" err="1">
                <a:solidFill>
                  <a:srgbClr val="000000"/>
                </a:solidFill>
                <a:latin typeface="Paytone One Bold"/>
              </a:rPr>
              <a:t>Sosial</a:t>
            </a:r>
            <a:endParaRPr lang="en-US" sz="6600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2790999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065000" y="3841375"/>
            <a:ext cx="6829946" cy="259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4"/>
              </a:lnSpc>
            </a:pP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Kemampuan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harus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dimiliki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guru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untuk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berkomunikasi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bergaul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secara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aktif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sesama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pendidik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tenaga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kependidikan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, orang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/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wali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, dan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masyarakat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Quicksand Bold"/>
              </a:rPr>
              <a:t>sekitar</a:t>
            </a:r>
            <a:r>
              <a:rPr lang="en-US" sz="2800" dirty="0">
                <a:solidFill>
                  <a:srgbClr val="000000"/>
                </a:solidFill>
                <a:latin typeface="Quicksan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05339" y="2829688"/>
            <a:ext cx="5617661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355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Berkomunikasi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lisan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tulis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, dan/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isyarat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secara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santun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.</a:t>
            </a:r>
          </a:p>
          <a:p>
            <a:pPr marL="285750" indent="-285750">
              <a:lnSpc>
                <a:spcPts val="2355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teknologi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komunikasi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informasi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secara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fungsional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.</a:t>
            </a:r>
          </a:p>
          <a:p>
            <a:pPr marL="285750" indent="-285750">
              <a:lnSpc>
                <a:spcPts val="2355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Bergaul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secara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efektif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peserta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didik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sesama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pendidik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tenaga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kependidikan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pimpinan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satuan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pendidikan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, orang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tua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wali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peserta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didik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.</a:t>
            </a:r>
          </a:p>
          <a:p>
            <a:pPr marL="285750" indent="-285750">
              <a:lnSpc>
                <a:spcPts val="2355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Bergaul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secara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santun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masyarakat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sekitar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mengindahkan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serta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sistem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berlaku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.</a:t>
            </a:r>
          </a:p>
          <a:p>
            <a:pPr marL="285750" indent="-285750">
              <a:lnSpc>
                <a:spcPts val="2355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Menerapkan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prinsip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persaudaraan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sejati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semangat</a:t>
            </a:r>
            <a:r>
              <a:rPr lang="en-US" sz="2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Quicksand Bold"/>
              </a:rPr>
              <a:t>kebersamaan</a:t>
            </a:r>
            <a:endParaRPr lang="en-US" sz="2400" dirty="0">
              <a:solidFill>
                <a:srgbClr val="000000"/>
              </a:solidFill>
              <a:latin typeface="Quicksan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/>
          <p:nvPr/>
        </p:nvSpPr>
        <p:spPr>
          <a:xfrm>
            <a:off x="2410226" y="407147"/>
            <a:ext cx="13244588" cy="12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7200" b="1" dirty="0" err="1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Indikator</a:t>
            </a:r>
            <a:r>
              <a:rPr lang="en-US" sz="7200" b="1" dirty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7200" b="1" dirty="0" err="1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Kompetensi</a:t>
            </a:r>
            <a:r>
              <a:rPr lang="en-US" sz="7200" b="1" dirty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7200" b="1" dirty="0" err="1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Sosial</a:t>
            </a:r>
            <a:endParaRPr sz="7200" b="1" dirty="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1"/>
          <p:cNvSpPr txBox="1"/>
          <p:nvPr/>
        </p:nvSpPr>
        <p:spPr>
          <a:xfrm>
            <a:off x="1560786" y="1939160"/>
            <a:ext cx="15395028" cy="63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/>
            <a:r>
              <a:rPr lang="en-ID" sz="3200" dirty="0" err="1"/>
              <a:t>Indikator</a:t>
            </a:r>
            <a:r>
              <a:rPr lang="en-ID" sz="3200" dirty="0"/>
              <a:t> </a:t>
            </a:r>
            <a:r>
              <a:rPr lang="en-ID" sz="3200" dirty="0" err="1"/>
              <a:t>kompetensi</a:t>
            </a:r>
            <a:r>
              <a:rPr lang="en-ID" sz="3200" dirty="0"/>
              <a:t> </a:t>
            </a:r>
            <a:r>
              <a:rPr lang="en-ID" sz="3200" dirty="0" err="1"/>
              <a:t>sosial</a:t>
            </a:r>
            <a:r>
              <a:rPr lang="en-ID" sz="3200" dirty="0"/>
              <a:t> </a:t>
            </a:r>
            <a:r>
              <a:rPr lang="en-ID" sz="3200" dirty="0" err="1"/>
              <a:t>merujuk</a:t>
            </a:r>
            <a:r>
              <a:rPr lang="en-ID" sz="3200" dirty="0"/>
              <a:t> pada </a:t>
            </a:r>
            <a:r>
              <a:rPr lang="en-ID" sz="3200" dirty="0" err="1"/>
              <a:t>Permendiknas</a:t>
            </a:r>
            <a:r>
              <a:rPr lang="en-ID" sz="3200" dirty="0"/>
              <a:t> </a:t>
            </a:r>
            <a:r>
              <a:rPr lang="en-ID" sz="3200" dirty="0" err="1"/>
              <a:t>nomor</a:t>
            </a:r>
            <a:r>
              <a:rPr lang="en-ID" sz="3200" dirty="0"/>
              <a:t> 16 </a:t>
            </a:r>
            <a:r>
              <a:rPr lang="en-ID" sz="3200" dirty="0" err="1"/>
              <a:t>tahun</a:t>
            </a:r>
            <a:r>
              <a:rPr lang="en-ID" sz="3200" dirty="0"/>
              <a:t> 2007. 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p11"/>
          <p:cNvGrpSpPr/>
          <p:nvPr/>
        </p:nvGrpSpPr>
        <p:grpSpPr>
          <a:xfrm rot="10800000">
            <a:off x="9223143" y="2603929"/>
            <a:ext cx="8702250" cy="2969228"/>
            <a:chOff x="1119449" y="2600529"/>
            <a:chExt cx="4676527" cy="2414736"/>
          </a:xfrm>
        </p:grpSpPr>
        <p:sp>
          <p:nvSpPr>
            <p:cNvPr id="280" name="Google Shape;280;p11"/>
            <p:cNvSpPr/>
            <p:nvPr/>
          </p:nvSpPr>
          <p:spPr>
            <a:xfrm>
              <a:off x="4355976" y="2600529"/>
              <a:ext cx="1440000" cy="2414736"/>
            </a:xfrm>
            <a:custGeom>
              <a:avLst/>
              <a:gdLst/>
              <a:ahLst/>
              <a:cxnLst/>
              <a:rect l="l" t="t" r="r" b="b"/>
              <a:pathLst>
                <a:path w="10000" h="16769" extrusionOk="0">
                  <a:moveTo>
                    <a:pt x="0" y="0"/>
                  </a:moveTo>
                  <a:cubicBezTo>
                    <a:pt x="4532" y="719"/>
                    <a:pt x="8165" y="2217"/>
                    <a:pt x="10000" y="6829"/>
                  </a:cubicBezTo>
                  <a:lnTo>
                    <a:pt x="10000" y="16769"/>
                  </a:lnTo>
                  <a:cubicBezTo>
                    <a:pt x="10022" y="11458"/>
                    <a:pt x="4950" y="10399"/>
                    <a:pt x="0" y="1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CAAC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 flipH="1">
              <a:off x="1119449" y="2600529"/>
              <a:ext cx="3312365" cy="1440000"/>
            </a:xfrm>
            <a:custGeom>
              <a:avLst/>
              <a:gdLst/>
              <a:ahLst/>
              <a:cxnLst/>
              <a:rect l="l" t="t" r="r" b="b"/>
              <a:pathLst>
                <a:path w="2659002" h="1039257" extrusionOk="0">
                  <a:moveTo>
                    <a:pt x="0" y="0"/>
                  </a:moveTo>
                  <a:lnTo>
                    <a:pt x="2139374" y="0"/>
                  </a:lnTo>
                  <a:cubicBezTo>
                    <a:pt x="2359880" y="15555"/>
                    <a:pt x="2580386" y="125702"/>
                    <a:pt x="2659002" y="519629"/>
                  </a:cubicBezTo>
                  <a:cubicBezTo>
                    <a:pt x="2485793" y="692838"/>
                    <a:pt x="2659425" y="897579"/>
                    <a:pt x="2139374" y="1039257"/>
                  </a:cubicBezTo>
                  <a:lnTo>
                    <a:pt x="0" y="1039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CAAC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11"/>
          <p:cNvGrpSpPr/>
          <p:nvPr/>
        </p:nvGrpSpPr>
        <p:grpSpPr>
          <a:xfrm rot="10800000" flipH="1">
            <a:off x="756746" y="2418349"/>
            <a:ext cx="8466399" cy="3279158"/>
            <a:chOff x="1119449" y="2600529"/>
            <a:chExt cx="4676527" cy="2414736"/>
          </a:xfrm>
        </p:grpSpPr>
        <p:sp>
          <p:nvSpPr>
            <p:cNvPr id="283" name="Google Shape;283;p11"/>
            <p:cNvSpPr/>
            <p:nvPr/>
          </p:nvSpPr>
          <p:spPr>
            <a:xfrm>
              <a:off x="4355976" y="2600529"/>
              <a:ext cx="1440000" cy="2414736"/>
            </a:xfrm>
            <a:custGeom>
              <a:avLst/>
              <a:gdLst/>
              <a:ahLst/>
              <a:cxnLst/>
              <a:rect l="l" t="t" r="r" b="b"/>
              <a:pathLst>
                <a:path w="10000" h="16769" extrusionOk="0">
                  <a:moveTo>
                    <a:pt x="0" y="0"/>
                  </a:moveTo>
                  <a:cubicBezTo>
                    <a:pt x="4532" y="719"/>
                    <a:pt x="8165" y="2217"/>
                    <a:pt x="10000" y="6829"/>
                  </a:cubicBezTo>
                  <a:lnTo>
                    <a:pt x="10000" y="16769"/>
                  </a:lnTo>
                  <a:cubicBezTo>
                    <a:pt x="10022" y="11458"/>
                    <a:pt x="4950" y="10399"/>
                    <a:pt x="0" y="1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 flipH="1">
              <a:off x="1119449" y="2600529"/>
              <a:ext cx="3312365" cy="1440000"/>
            </a:xfrm>
            <a:custGeom>
              <a:avLst/>
              <a:gdLst/>
              <a:ahLst/>
              <a:cxnLst/>
              <a:rect l="l" t="t" r="r" b="b"/>
              <a:pathLst>
                <a:path w="2659002" h="1039257" extrusionOk="0">
                  <a:moveTo>
                    <a:pt x="0" y="0"/>
                  </a:moveTo>
                  <a:lnTo>
                    <a:pt x="2139374" y="0"/>
                  </a:lnTo>
                  <a:cubicBezTo>
                    <a:pt x="2359880" y="15555"/>
                    <a:pt x="2580386" y="125702"/>
                    <a:pt x="2659002" y="519629"/>
                  </a:cubicBezTo>
                  <a:cubicBezTo>
                    <a:pt x="2485793" y="692838"/>
                    <a:pt x="2659425" y="897579"/>
                    <a:pt x="2139374" y="1039257"/>
                  </a:cubicBezTo>
                  <a:lnTo>
                    <a:pt x="0" y="1039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11"/>
          <p:cNvGrpSpPr/>
          <p:nvPr/>
        </p:nvGrpSpPr>
        <p:grpSpPr>
          <a:xfrm rot="10800000">
            <a:off x="9261491" y="4772188"/>
            <a:ext cx="8404764" cy="2614095"/>
            <a:chOff x="793982" y="5147059"/>
            <a:chExt cx="4752365" cy="2414736"/>
          </a:xfrm>
        </p:grpSpPr>
        <p:sp>
          <p:nvSpPr>
            <p:cNvPr id="286" name="Google Shape;286;p11"/>
            <p:cNvSpPr/>
            <p:nvPr/>
          </p:nvSpPr>
          <p:spPr>
            <a:xfrm>
              <a:off x="4106347" y="5147059"/>
              <a:ext cx="1440000" cy="2414736"/>
            </a:xfrm>
            <a:custGeom>
              <a:avLst/>
              <a:gdLst/>
              <a:ahLst/>
              <a:cxnLst/>
              <a:rect l="l" t="t" r="r" b="b"/>
              <a:pathLst>
                <a:path w="10000" h="16769" extrusionOk="0">
                  <a:moveTo>
                    <a:pt x="0" y="0"/>
                  </a:moveTo>
                  <a:cubicBezTo>
                    <a:pt x="4532" y="719"/>
                    <a:pt x="8165" y="2217"/>
                    <a:pt x="10000" y="6829"/>
                  </a:cubicBezTo>
                  <a:lnTo>
                    <a:pt x="10000" y="16769"/>
                  </a:lnTo>
                  <a:cubicBezTo>
                    <a:pt x="10022" y="11458"/>
                    <a:pt x="4950" y="10399"/>
                    <a:pt x="0" y="1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 flipH="1">
              <a:off x="793982" y="5147059"/>
              <a:ext cx="3312365" cy="1440000"/>
            </a:xfrm>
            <a:custGeom>
              <a:avLst/>
              <a:gdLst/>
              <a:ahLst/>
              <a:cxnLst/>
              <a:rect l="l" t="t" r="r" b="b"/>
              <a:pathLst>
                <a:path w="2659002" h="1039257" extrusionOk="0">
                  <a:moveTo>
                    <a:pt x="0" y="0"/>
                  </a:moveTo>
                  <a:lnTo>
                    <a:pt x="2139374" y="0"/>
                  </a:lnTo>
                  <a:cubicBezTo>
                    <a:pt x="2359880" y="15555"/>
                    <a:pt x="2580386" y="125702"/>
                    <a:pt x="2659002" y="519629"/>
                  </a:cubicBezTo>
                  <a:cubicBezTo>
                    <a:pt x="2485793" y="692838"/>
                    <a:pt x="2659425" y="897579"/>
                    <a:pt x="2139374" y="1039257"/>
                  </a:cubicBezTo>
                  <a:lnTo>
                    <a:pt x="0" y="1039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11"/>
          <p:cNvGrpSpPr/>
          <p:nvPr/>
        </p:nvGrpSpPr>
        <p:grpSpPr>
          <a:xfrm rot="10800000" flipH="1">
            <a:off x="1152411" y="4754554"/>
            <a:ext cx="8127441" cy="2614097"/>
            <a:chOff x="1119449" y="2600529"/>
            <a:chExt cx="4703901" cy="2414737"/>
          </a:xfrm>
        </p:grpSpPr>
        <p:sp>
          <p:nvSpPr>
            <p:cNvPr id="292" name="Google Shape;292;p11"/>
            <p:cNvSpPr/>
            <p:nvPr/>
          </p:nvSpPr>
          <p:spPr>
            <a:xfrm>
              <a:off x="4383350" y="2600530"/>
              <a:ext cx="1440000" cy="2414736"/>
            </a:xfrm>
            <a:custGeom>
              <a:avLst/>
              <a:gdLst/>
              <a:ahLst/>
              <a:cxnLst/>
              <a:rect l="l" t="t" r="r" b="b"/>
              <a:pathLst>
                <a:path w="10000" h="16769" extrusionOk="0">
                  <a:moveTo>
                    <a:pt x="0" y="0"/>
                  </a:moveTo>
                  <a:cubicBezTo>
                    <a:pt x="4532" y="719"/>
                    <a:pt x="8165" y="2217"/>
                    <a:pt x="10000" y="6829"/>
                  </a:cubicBezTo>
                  <a:lnTo>
                    <a:pt x="10000" y="16769"/>
                  </a:lnTo>
                  <a:cubicBezTo>
                    <a:pt x="10022" y="11458"/>
                    <a:pt x="4950" y="10399"/>
                    <a:pt x="0" y="1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 flipH="1">
              <a:off x="1119449" y="2600529"/>
              <a:ext cx="3312365" cy="1440000"/>
            </a:xfrm>
            <a:custGeom>
              <a:avLst/>
              <a:gdLst/>
              <a:ahLst/>
              <a:cxnLst/>
              <a:rect l="l" t="t" r="r" b="b"/>
              <a:pathLst>
                <a:path w="2659002" h="1039257" extrusionOk="0">
                  <a:moveTo>
                    <a:pt x="0" y="0"/>
                  </a:moveTo>
                  <a:lnTo>
                    <a:pt x="2139374" y="0"/>
                  </a:lnTo>
                  <a:cubicBezTo>
                    <a:pt x="2359880" y="15555"/>
                    <a:pt x="2580386" y="125702"/>
                    <a:pt x="2659002" y="519629"/>
                  </a:cubicBezTo>
                  <a:cubicBezTo>
                    <a:pt x="2485793" y="692838"/>
                    <a:pt x="2659425" y="897579"/>
                    <a:pt x="2139374" y="1039257"/>
                  </a:cubicBezTo>
                  <a:lnTo>
                    <a:pt x="0" y="1039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11"/>
          <p:cNvSpPr txBox="1"/>
          <p:nvPr/>
        </p:nvSpPr>
        <p:spPr>
          <a:xfrm>
            <a:off x="9818889" y="3893962"/>
            <a:ext cx="7291137" cy="1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ID" sz="2800" dirty="0" err="1"/>
              <a:t>Berkomunikasi</a:t>
            </a:r>
            <a:r>
              <a:rPr lang="en-ID" sz="2800" dirty="0"/>
              <a:t> </a:t>
            </a:r>
            <a:r>
              <a:rPr lang="en-ID" sz="2800" dirty="0" err="1"/>
              <a:t>secara</a:t>
            </a:r>
            <a:r>
              <a:rPr lang="en-ID" sz="2800" dirty="0"/>
              <a:t> </a:t>
            </a:r>
            <a:r>
              <a:rPr lang="en-ID" sz="2800" dirty="0" err="1"/>
              <a:t>efektif</a:t>
            </a:r>
            <a:r>
              <a:rPr lang="en-ID" sz="2800" dirty="0"/>
              <a:t>, </a:t>
            </a:r>
            <a:r>
              <a:rPr lang="en-ID" sz="2800" dirty="0" err="1"/>
              <a:t>empatik</a:t>
            </a:r>
            <a:r>
              <a:rPr lang="en-ID" sz="2800" dirty="0"/>
              <a:t>, dan </a:t>
            </a:r>
            <a:r>
              <a:rPr lang="en-ID" sz="2800" dirty="0" err="1"/>
              <a:t>santun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sesama</a:t>
            </a:r>
            <a:r>
              <a:rPr lang="en-ID" sz="2800" dirty="0"/>
              <a:t> </a:t>
            </a:r>
            <a:r>
              <a:rPr lang="en-ID" sz="2800" dirty="0" err="1"/>
              <a:t>pendidik</a:t>
            </a:r>
            <a:r>
              <a:rPr lang="en-ID" sz="2800" dirty="0"/>
              <a:t>, </a:t>
            </a:r>
            <a:r>
              <a:rPr lang="en-ID" sz="2800" dirty="0" err="1"/>
              <a:t>tenaga</a:t>
            </a:r>
            <a:r>
              <a:rPr lang="en-ID" sz="2800" dirty="0"/>
              <a:t> </a:t>
            </a:r>
            <a:r>
              <a:rPr lang="en-ID" sz="2800" dirty="0" err="1"/>
              <a:t>kependidikan</a:t>
            </a:r>
            <a:r>
              <a:rPr lang="en-ID" sz="2800" dirty="0"/>
              <a:t>, orang </a:t>
            </a:r>
            <a:r>
              <a:rPr lang="en-ID" sz="2800" dirty="0" err="1"/>
              <a:t>tua</a:t>
            </a:r>
            <a:r>
              <a:rPr lang="en-ID" sz="2800" dirty="0"/>
              <a:t>, dan </a:t>
            </a:r>
            <a:r>
              <a:rPr lang="en-ID" sz="2800" dirty="0" err="1"/>
              <a:t>masyarakat</a:t>
            </a:r>
            <a:r>
              <a:rPr lang="en-ID" sz="2800" dirty="0"/>
              <a:t>.</a:t>
            </a:r>
          </a:p>
        </p:txBody>
      </p:sp>
      <p:sp>
        <p:nvSpPr>
          <p:cNvPr id="299" name="Google Shape;299;p11"/>
          <p:cNvSpPr txBox="1"/>
          <p:nvPr/>
        </p:nvSpPr>
        <p:spPr>
          <a:xfrm>
            <a:off x="1326444" y="3889678"/>
            <a:ext cx="7405067" cy="161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ID" sz="2400" dirty="0" err="1"/>
              <a:t>Bersikap</a:t>
            </a:r>
            <a:r>
              <a:rPr lang="en-ID" sz="2400" dirty="0"/>
              <a:t> </a:t>
            </a:r>
            <a:r>
              <a:rPr lang="en-ID" sz="2400" dirty="0" err="1"/>
              <a:t>inklusif</a:t>
            </a:r>
            <a:r>
              <a:rPr lang="en-ID" sz="2400" dirty="0"/>
              <a:t>, </a:t>
            </a:r>
            <a:r>
              <a:rPr lang="en-ID" sz="2400" dirty="0" err="1"/>
              <a:t>bertindak</a:t>
            </a:r>
            <a:r>
              <a:rPr lang="en-ID" sz="2400" dirty="0"/>
              <a:t> </a:t>
            </a:r>
            <a:r>
              <a:rPr lang="en-ID" sz="2400" dirty="0" err="1"/>
              <a:t>objektif</a:t>
            </a:r>
            <a:r>
              <a:rPr lang="en-ID" sz="2400" dirty="0"/>
              <a:t>, </a:t>
            </a:r>
            <a:r>
              <a:rPr lang="en-ID" sz="2400" dirty="0" err="1"/>
              <a:t>serta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diskriminatif</a:t>
            </a:r>
            <a:r>
              <a:rPr lang="en-ID" sz="2400" dirty="0"/>
              <a:t> </a:t>
            </a:r>
            <a:r>
              <a:rPr lang="en-ID" sz="2400" dirty="0" err="1"/>
              <a:t>karena</a:t>
            </a:r>
            <a:r>
              <a:rPr lang="en-ID" sz="2400" dirty="0"/>
              <a:t> </a:t>
            </a:r>
            <a:r>
              <a:rPr lang="en-ID" sz="2400" dirty="0" err="1"/>
              <a:t>pertimbangan</a:t>
            </a:r>
            <a:r>
              <a:rPr lang="en-ID" sz="2400" dirty="0"/>
              <a:t> 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kelamin</a:t>
            </a:r>
            <a:r>
              <a:rPr lang="en-ID" sz="2400" dirty="0"/>
              <a:t>, agama, </a:t>
            </a:r>
            <a:r>
              <a:rPr lang="en-ID" sz="2400" dirty="0" err="1"/>
              <a:t>ras</a:t>
            </a:r>
            <a:r>
              <a:rPr lang="en-ID" sz="2400" dirty="0"/>
              <a:t>, </a:t>
            </a:r>
            <a:r>
              <a:rPr lang="en-ID" sz="2400" dirty="0" err="1"/>
              <a:t>kondisi</a:t>
            </a:r>
            <a:r>
              <a:rPr lang="en-ID" sz="2400" dirty="0"/>
              <a:t> </a:t>
            </a:r>
            <a:r>
              <a:rPr lang="en-ID" sz="2400" dirty="0" err="1"/>
              <a:t>fisik</a:t>
            </a:r>
            <a:r>
              <a:rPr lang="en-ID" sz="2400" dirty="0"/>
              <a:t>, </a:t>
            </a:r>
            <a:r>
              <a:rPr lang="en-ID" sz="2400" dirty="0" err="1"/>
              <a:t>latar</a:t>
            </a:r>
            <a:r>
              <a:rPr lang="en-ID" sz="2400" dirty="0"/>
              <a:t> </a:t>
            </a:r>
            <a:r>
              <a:rPr lang="en-ID" sz="2400" dirty="0" err="1"/>
              <a:t>belakang</a:t>
            </a:r>
            <a:r>
              <a:rPr lang="en-ID" sz="2400" dirty="0"/>
              <a:t> </a:t>
            </a:r>
            <a:r>
              <a:rPr lang="en-ID" sz="2400" dirty="0" err="1"/>
              <a:t>keluarga</a:t>
            </a:r>
            <a:r>
              <a:rPr lang="en-ID" sz="2400" dirty="0"/>
              <a:t>, dan status </a:t>
            </a:r>
            <a:r>
              <a:rPr lang="en-ID" sz="2400" dirty="0" err="1"/>
              <a:t>sosial</a:t>
            </a:r>
            <a:r>
              <a:rPr lang="en-ID" sz="2400" dirty="0"/>
              <a:t> </a:t>
            </a:r>
            <a:r>
              <a:rPr lang="en-ID" sz="2400" dirty="0" err="1"/>
              <a:t>ekonomi</a:t>
            </a:r>
            <a:r>
              <a:rPr lang="en-ID" sz="2400" dirty="0"/>
              <a:t>.</a:t>
            </a:r>
          </a:p>
        </p:txBody>
      </p:sp>
      <p:sp>
        <p:nvSpPr>
          <p:cNvPr id="300" name="Google Shape;300;p11"/>
          <p:cNvSpPr txBox="1"/>
          <p:nvPr/>
        </p:nvSpPr>
        <p:spPr>
          <a:xfrm>
            <a:off x="1637483" y="5955183"/>
            <a:ext cx="7363328" cy="1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ID" sz="2800" dirty="0" err="1"/>
              <a:t>Berkomunikasi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komunitas</a:t>
            </a:r>
            <a:r>
              <a:rPr lang="en-ID" sz="2800" dirty="0"/>
              <a:t> </a:t>
            </a:r>
            <a:r>
              <a:rPr lang="en-ID" sz="2800" dirty="0" err="1"/>
              <a:t>profesi</a:t>
            </a:r>
            <a:r>
              <a:rPr lang="en-ID" sz="2800" dirty="0"/>
              <a:t> </a:t>
            </a:r>
            <a:r>
              <a:rPr lang="en-ID" sz="2800" dirty="0" err="1"/>
              <a:t>sendiri</a:t>
            </a:r>
            <a:r>
              <a:rPr lang="en-ID" sz="2800" dirty="0"/>
              <a:t> dan </a:t>
            </a:r>
            <a:r>
              <a:rPr lang="en-ID" sz="2800" dirty="0" err="1"/>
              <a:t>profesi</a:t>
            </a:r>
            <a:r>
              <a:rPr lang="en-ID" sz="2800" dirty="0"/>
              <a:t> lain </a:t>
            </a:r>
            <a:r>
              <a:rPr lang="en-ID" sz="2800" dirty="0" err="1"/>
              <a:t>secara</a:t>
            </a:r>
            <a:r>
              <a:rPr lang="en-ID" sz="2800" dirty="0"/>
              <a:t> </a:t>
            </a:r>
            <a:r>
              <a:rPr lang="en-ID" sz="2800" dirty="0" err="1"/>
              <a:t>lisan</a:t>
            </a:r>
            <a:r>
              <a:rPr lang="en-ID" sz="2800" dirty="0"/>
              <a:t> dan </a:t>
            </a:r>
            <a:r>
              <a:rPr lang="en-ID" sz="2800" dirty="0" err="1"/>
              <a:t>tulisan</a:t>
            </a:r>
            <a:r>
              <a:rPr lang="en-ID" sz="2800" dirty="0"/>
              <a:t>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bentuk</a:t>
            </a:r>
            <a:r>
              <a:rPr lang="en-ID" sz="2800" dirty="0"/>
              <a:t> lain.</a:t>
            </a:r>
          </a:p>
        </p:txBody>
      </p:sp>
      <p:sp>
        <p:nvSpPr>
          <p:cNvPr id="301" name="Google Shape;301;p11"/>
          <p:cNvSpPr txBox="1"/>
          <p:nvPr/>
        </p:nvSpPr>
        <p:spPr>
          <a:xfrm>
            <a:off x="9882632" y="5814238"/>
            <a:ext cx="6688370" cy="1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ID" sz="2800" dirty="0" err="1"/>
              <a:t>Beradaptasi</a:t>
            </a:r>
            <a:r>
              <a:rPr lang="en-ID" sz="2800" dirty="0"/>
              <a:t> di </a:t>
            </a:r>
            <a:r>
              <a:rPr lang="en-ID" sz="2800" dirty="0" err="1"/>
              <a:t>tempat</a:t>
            </a:r>
            <a:r>
              <a:rPr lang="en-ID" sz="2800" dirty="0"/>
              <a:t> </a:t>
            </a:r>
            <a:r>
              <a:rPr lang="en-ID" sz="2800" dirty="0" err="1"/>
              <a:t>bertugas</a:t>
            </a:r>
            <a:r>
              <a:rPr lang="en-ID" sz="2800" dirty="0"/>
              <a:t> di </a:t>
            </a:r>
            <a:r>
              <a:rPr lang="en-ID" sz="2800" dirty="0" err="1"/>
              <a:t>seluruh</a:t>
            </a:r>
            <a:r>
              <a:rPr lang="en-ID" sz="2800" dirty="0"/>
              <a:t> wilayah </a:t>
            </a:r>
            <a:r>
              <a:rPr lang="en-ID" sz="2800" dirty="0" err="1"/>
              <a:t>Republik</a:t>
            </a:r>
            <a:r>
              <a:rPr lang="en-ID" sz="2800" dirty="0"/>
              <a:t> Indonesia yang </a:t>
            </a:r>
            <a:r>
              <a:rPr lang="en-ID" sz="2800" dirty="0" err="1"/>
              <a:t>memiliki</a:t>
            </a:r>
            <a:r>
              <a:rPr lang="en-ID" sz="2800" dirty="0"/>
              <a:t> </a:t>
            </a:r>
            <a:r>
              <a:rPr lang="en-ID" sz="2800" dirty="0" err="1"/>
              <a:t>keragaman</a:t>
            </a:r>
            <a:r>
              <a:rPr lang="en-ID" sz="2800" dirty="0"/>
              <a:t> </a:t>
            </a:r>
            <a:r>
              <a:rPr lang="en-ID" sz="2800" dirty="0" err="1"/>
              <a:t>sosial</a:t>
            </a:r>
            <a:r>
              <a:rPr lang="en-ID" sz="2800" dirty="0"/>
              <a:t> </a:t>
            </a:r>
            <a:r>
              <a:rPr lang="en-ID" sz="2800" dirty="0" err="1"/>
              <a:t>budaya</a:t>
            </a:r>
            <a:r>
              <a:rPr lang="en-ID" sz="2800" dirty="0"/>
              <a:t>.</a:t>
            </a:r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A471157B-6C2E-4965-A3A2-DFD783F8DE8F}"/>
              </a:ext>
            </a:extLst>
          </p:cNvPr>
          <p:cNvSpPr/>
          <p:nvPr/>
        </p:nvSpPr>
        <p:spPr>
          <a:xfrm rot="-5400000">
            <a:off x="616805" y="6460775"/>
            <a:ext cx="5395669" cy="7964048"/>
          </a:xfrm>
          <a:custGeom>
            <a:avLst/>
            <a:gdLst/>
            <a:ahLst/>
            <a:cxnLst/>
            <a:rect l="l" t="t" r="r" b="b"/>
            <a:pathLst>
              <a:path w="5395669" h="7964048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D594A5DD-9D9C-4D60-B084-4378F1F3495C}"/>
              </a:ext>
            </a:extLst>
          </p:cNvPr>
          <p:cNvSpPr/>
          <p:nvPr/>
        </p:nvSpPr>
        <p:spPr>
          <a:xfrm>
            <a:off x="14509725" y="-2254165"/>
            <a:ext cx="6602765" cy="4858093"/>
          </a:xfrm>
          <a:custGeom>
            <a:avLst/>
            <a:gdLst/>
            <a:ahLst/>
            <a:cxnLst/>
            <a:rect l="l" t="t" r="r" b="b"/>
            <a:pathLst>
              <a:path w="6602765" h="4858093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25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33272"/>
            <a:ext cx="2592030" cy="895428"/>
          </a:xfrm>
          <a:custGeom>
            <a:avLst/>
            <a:gdLst/>
            <a:ahLst/>
            <a:cxnLst/>
            <a:rect l="l" t="t" r="r" b="b"/>
            <a:pathLst>
              <a:path w="2592030" h="895428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27252" y="13327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96373" y="8229600"/>
            <a:ext cx="2091627" cy="2057400"/>
          </a:xfrm>
          <a:custGeom>
            <a:avLst/>
            <a:gdLst/>
            <a:ahLst/>
            <a:cxnLst/>
            <a:rect l="l" t="t" r="r" b="b"/>
            <a:pathLst>
              <a:path w="2091627" h="2057400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743687" y="3070778"/>
            <a:ext cx="13235332" cy="1771044"/>
            <a:chOff x="0" y="0"/>
            <a:chExt cx="2602724" cy="348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</a:path>
              </a:pathLst>
            </a:custGeom>
            <a:solidFill>
              <a:srgbClr val="A64B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08980" y="2663413"/>
            <a:ext cx="13235332" cy="1771044"/>
            <a:chOff x="0" y="0"/>
            <a:chExt cx="2602724" cy="3482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</a:path>
              </a:pathLst>
            </a:custGeom>
            <a:solidFill>
              <a:srgbClr val="EEB7B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5400000">
            <a:off x="460609" y="6945410"/>
            <a:ext cx="5395669" cy="7964048"/>
          </a:xfrm>
          <a:custGeom>
            <a:avLst/>
            <a:gdLst/>
            <a:ahLst/>
            <a:cxnLst/>
            <a:rect l="l" t="t" r="r" b="b"/>
            <a:pathLst>
              <a:path w="5395669" h="7964048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0804" y="-2434298"/>
            <a:ext cx="6602765" cy="4858093"/>
          </a:xfrm>
          <a:custGeom>
            <a:avLst/>
            <a:gdLst/>
            <a:ahLst/>
            <a:cxnLst/>
            <a:rect l="l" t="t" r="r" b="b"/>
            <a:pathLst>
              <a:path w="6602765" h="4858093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0037" y="7878010"/>
            <a:ext cx="3462763" cy="1857300"/>
          </a:xfrm>
          <a:custGeom>
            <a:avLst/>
            <a:gdLst/>
            <a:ahLst/>
            <a:cxnLst/>
            <a:rect l="l" t="t" r="r" b="b"/>
            <a:pathLst>
              <a:path w="3462763" h="1857300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411983" y="7878010"/>
            <a:ext cx="1728484" cy="1920538"/>
          </a:xfrm>
          <a:custGeom>
            <a:avLst/>
            <a:gdLst/>
            <a:ahLst/>
            <a:cxnLst/>
            <a:rect l="l" t="t" r="r" b="b"/>
            <a:pathLst>
              <a:path w="1728484" h="1920538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36330" y="661384"/>
            <a:ext cx="12561516" cy="1527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Paytone One Bold"/>
              </a:rPr>
              <a:t>Kompetensi</a:t>
            </a:r>
            <a:r>
              <a:rPr lang="en-US" sz="92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9200" dirty="0" err="1">
                <a:solidFill>
                  <a:srgbClr val="000000"/>
                </a:solidFill>
                <a:latin typeface="Paytone One Bold"/>
              </a:rPr>
              <a:t>Sosial</a:t>
            </a:r>
            <a:endParaRPr lang="en-US" sz="9200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55446" y="3175553"/>
            <a:ext cx="10942400" cy="7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Kode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etik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guru: 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3EAC92-E3A7-4FAC-9C30-CB0716966CDC}"/>
              </a:ext>
            </a:extLst>
          </p:cNvPr>
          <p:cNvGrpSpPr/>
          <p:nvPr/>
        </p:nvGrpSpPr>
        <p:grpSpPr>
          <a:xfrm>
            <a:off x="2308980" y="5380491"/>
            <a:ext cx="13670039" cy="4773237"/>
            <a:chOff x="2308980" y="5380492"/>
            <a:chExt cx="13670039" cy="2178410"/>
          </a:xfrm>
        </p:grpSpPr>
        <p:grpSp>
          <p:nvGrpSpPr>
            <p:cNvPr id="19" name="Group 19"/>
            <p:cNvGrpSpPr/>
            <p:nvPr/>
          </p:nvGrpSpPr>
          <p:grpSpPr>
            <a:xfrm>
              <a:off x="2743687" y="5787858"/>
              <a:ext cx="13235332" cy="1771044"/>
              <a:chOff x="0" y="0"/>
              <a:chExt cx="2602724" cy="3482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308980" y="5380492"/>
              <a:ext cx="13235332" cy="1771044"/>
              <a:chOff x="0" y="0"/>
              <a:chExt cx="2602724" cy="3482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>
            <a:off x="2743687" y="5140874"/>
            <a:ext cx="985710" cy="646984"/>
          </a:xfrm>
          <a:custGeom>
            <a:avLst/>
            <a:gdLst/>
            <a:ahLst/>
            <a:cxnLst/>
            <a:rect l="l" t="t" r="r" b="b"/>
            <a:pathLst>
              <a:path w="985710" h="646984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672800" y="5588009"/>
            <a:ext cx="10942400" cy="360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400" dirty="0">
                <a:solidFill>
                  <a:srgbClr val="000000"/>
                </a:solidFill>
                <a:latin typeface="Quicksand Bold"/>
              </a:rPr>
              <a:t>Guru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memelihara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hubungan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baik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dengan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orang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tua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murid dan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masyarakat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sekitarnya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untuk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membina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peran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serta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tanggung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jawab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Bersama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terhadap</a:t>
            </a:r>
            <a:r>
              <a:rPr lang="en-US" sz="44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Quicksand Bold"/>
              </a:rPr>
              <a:t>pendidikan</a:t>
            </a:r>
            <a:endParaRPr lang="en-US" sz="4400" dirty="0">
              <a:solidFill>
                <a:srgbClr val="000000"/>
              </a:solidFill>
              <a:latin typeface="Quicksand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1140" y="2521249"/>
            <a:ext cx="16497300" cy="4214871"/>
            <a:chOff x="0" y="0"/>
            <a:chExt cx="4274726" cy="17115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711515"/>
            </a:xfrm>
            <a:custGeom>
              <a:avLst/>
              <a:gdLst/>
              <a:ahLst/>
              <a:cxnLst/>
              <a:rect l="l" t="t" r="r" b="b"/>
              <a:pathLst>
                <a:path w="4274726" h="171151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87188"/>
                  </a:lnTo>
                  <a:cubicBezTo>
                    <a:pt x="4274726" y="1700624"/>
                    <a:pt x="4263834" y="1711515"/>
                    <a:pt x="4250399" y="1711515"/>
                  </a:cubicBezTo>
                  <a:lnTo>
                    <a:pt x="24327" y="1711515"/>
                  </a:lnTo>
                  <a:cubicBezTo>
                    <a:pt x="10891" y="1711515"/>
                    <a:pt x="0" y="1700624"/>
                    <a:pt x="0" y="168718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CC3A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067879">
            <a:off x="16607745" y="1110909"/>
            <a:ext cx="2484075" cy="3134480"/>
          </a:xfrm>
          <a:custGeom>
            <a:avLst/>
            <a:gdLst/>
            <a:ahLst/>
            <a:cxnLst/>
            <a:rect l="l" t="t" r="r" b="b"/>
            <a:pathLst>
              <a:path w="2484075" h="3134480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-4063775">
            <a:off x="729149" y="2068979"/>
            <a:ext cx="1806132" cy="1934278"/>
          </a:xfrm>
          <a:custGeom>
            <a:avLst/>
            <a:gdLst/>
            <a:ahLst/>
            <a:cxnLst/>
            <a:rect l="l" t="t" r="r" b="b"/>
            <a:pathLst>
              <a:path w="1806132" h="1934278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791200" y="227319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9" name="TextBox 9"/>
          <p:cNvSpPr txBox="1"/>
          <p:nvPr/>
        </p:nvSpPr>
        <p:spPr>
          <a:xfrm>
            <a:off x="1917378" y="3185563"/>
            <a:ext cx="14131072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ID" sz="4000" b="1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ebagai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guru yang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sesuai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kode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etik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diharapkan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mampu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selalu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menjaga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komunikasi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silahturahmi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baik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orang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tua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peserta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didik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menghindari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adanya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kendala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pembelajaran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dikarenakan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seorang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guru juga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berfungsi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sebagai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jembatan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antara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orang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tua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peserta</a:t>
            </a:r>
            <a:r>
              <a:rPr lang="en-ID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sz="4000" b="1" i="0" dirty="0" err="1">
                <a:solidFill>
                  <a:srgbClr val="374151"/>
                </a:solidFill>
                <a:effectLst/>
                <a:latin typeface="Söhne"/>
              </a:rPr>
              <a:t>didik</a:t>
            </a:r>
            <a:endParaRPr lang="en-US" sz="4000" b="1" dirty="0">
              <a:solidFill>
                <a:srgbClr val="000000"/>
              </a:solidFill>
              <a:latin typeface="Quicksan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953000" y="227319"/>
            <a:ext cx="8059828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Paytone One"/>
              </a:rPr>
              <a:t>MAKNA </a:t>
            </a:r>
          </a:p>
        </p:txBody>
      </p:sp>
    </p:spTree>
    <p:extLst>
      <p:ext uri="{BB962C8B-B14F-4D97-AF65-F5344CB8AC3E}">
        <p14:creationId xmlns:p14="http://schemas.microsoft.com/office/powerpoint/2010/main" val="74292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26247"/>
            <a:ext cx="16230600" cy="7532053"/>
            <a:chOff x="0" y="0"/>
            <a:chExt cx="4274726" cy="1983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983751"/>
            </a:xfrm>
            <a:custGeom>
              <a:avLst/>
              <a:gdLst/>
              <a:ahLst/>
              <a:cxnLst/>
              <a:rect l="l" t="t" r="r" b="b"/>
              <a:pathLst>
                <a:path w="4274726" h="1983751">
                  <a:moveTo>
                    <a:pt x="0" y="0"/>
                  </a:moveTo>
                  <a:lnTo>
                    <a:pt x="4274726" y="0"/>
                  </a:lnTo>
                  <a:lnTo>
                    <a:pt x="4274726" y="1983751"/>
                  </a:lnTo>
                  <a:lnTo>
                    <a:pt x="0" y="1983751"/>
                  </a:lnTo>
                  <a:lnTo>
                    <a:pt x="0" y="0"/>
                  </a:lnTo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3372" y="1028700"/>
            <a:ext cx="8261255" cy="1430253"/>
            <a:chOff x="0" y="0"/>
            <a:chExt cx="2175804" cy="376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5804" cy="376692"/>
            </a:xfrm>
            <a:custGeom>
              <a:avLst/>
              <a:gdLst/>
              <a:ahLst/>
              <a:cxnLst/>
              <a:rect l="l" t="t" r="r" b="b"/>
              <a:pathLst>
                <a:path w="2175804" h="376692">
                  <a:moveTo>
                    <a:pt x="47794" y="0"/>
                  </a:moveTo>
                  <a:lnTo>
                    <a:pt x="2128010" y="0"/>
                  </a:lnTo>
                  <a:cubicBezTo>
                    <a:pt x="2140686" y="0"/>
                    <a:pt x="2152842" y="5035"/>
                    <a:pt x="2161805" y="13999"/>
                  </a:cubicBezTo>
                  <a:cubicBezTo>
                    <a:pt x="2170768" y="22962"/>
                    <a:pt x="2175804" y="35118"/>
                    <a:pt x="2175804" y="47794"/>
                  </a:cubicBezTo>
                  <a:lnTo>
                    <a:pt x="2175804" y="328898"/>
                  </a:lnTo>
                  <a:cubicBezTo>
                    <a:pt x="2175804" y="341574"/>
                    <a:pt x="2170768" y="353730"/>
                    <a:pt x="2161805" y="362694"/>
                  </a:cubicBezTo>
                  <a:cubicBezTo>
                    <a:pt x="2152842" y="371657"/>
                    <a:pt x="2140686" y="376692"/>
                    <a:pt x="2128010" y="376692"/>
                  </a:cubicBezTo>
                  <a:lnTo>
                    <a:pt x="47794" y="376692"/>
                  </a:lnTo>
                  <a:cubicBezTo>
                    <a:pt x="35118" y="376692"/>
                    <a:pt x="22962" y="371657"/>
                    <a:pt x="13999" y="362694"/>
                  </a:cubicBezTo>
                  <a:cubicBezTo>
                    <a:pt x="5035" y="353730"/>
                    <a:pt x="0" y="341574"/>
                    <a:pt x="0" y="328898"/>
                  </a:cubicBezTo>
                  <a:lnTo>
                    <a:pt x="0" y="47794"/>
                  </a:lnTo>
                  <a:cubicBezTo>
                    <a:pt x="0" y="35118"/>
                    <a:pt x="5035" y="22962"/>
                    <a:pt x="13999" y="13999"/>
                  </a:cubicBezTo>
                  <a:cubicBezTo>
                    <a:pt x="22962" y="5035"/>
                    <a:pt x="35118" y="0"/>
                    <a:pt x="47794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-2087707" y="5482749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13519898" y="5482749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5260992" y="715126"/>
            <a:ext cx="2625452" cy="2057400"/>
          </a:xfrm>
          <a:custGeom>
            <a:avLst/>
            <a:gdLst/>
            <a:ahLst/>
            <a:cxnLst/>
            <a:rect l="l" t="t" r="r" b="b"/>
            <a:pathLst>
              <a:path w="2625452" h="2057400">
                <a:moveTo>
                  <a:pt x="0" y="0"/>
                </a:moveTo>
                <a:lnTo>
                  <a:pt x="2625452" y="0"/>
                </a:lnTo>
                <a:lnTo>
                  <a:pt x="26254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957002" y="6716739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07800" y="857250"/>
            <a:ext cx="6850802" cy="144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6000" dirty="0" err="1">
                <a:solidFill>
                  <a:srgbClr val="FFFFFF"/>
                </a:solidFill>
                <a:latin typeface="Paytone One Bold"/>
              </a:rPr>
              <a:t>Contoh</a:t>
            </a:r>
            <a:r>
              <a:rPr lang="en-US" sz="6000" dirty="0">
                <a:solidFill>
                  <a:srgbClr val="FFFFFF"/>
                </a:solidFill>
                <a:latin typeface="Paytone One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Paytone One Bold"/>
              </a:rPr>
              <a:t>Konkrit</a:t>
            </a:r>
            <a:endParaRPr lang="en-US" sz="6000" dirty="0">
              <a:solidFill>
                <a:srgbClr val="FFFFFF"/>
              </a:solidFill>
              <a:latin typeface="Paytone On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0831" y="2734436"/>
            <a:ext cx="14701822" cy="5775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5650"/>
              </a:lnSpc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Memberi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informasi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tentang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perkembangan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anak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didiknya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pada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pembelajaran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secara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berkala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kepada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orang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tua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</a:p>
          <a:p>
            <a:pPr marL="571500" indent="-571500">
              <a:lnSpc>
                <a:spcPts val="5650"/>
              </a:lnSpc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Membuat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acara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kegiatan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keakraban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bersama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anak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didik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dan orang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tua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</a:p>
          <a:p>
            <a:pPr marL="571500" indent="-571500">
              <a:lnSpc>
                <a:spcPts val="565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000000"/>
                </a:solidFill>
                <a:latin typeface="Quicksand Bold"/>
              </a:rPr>
              <a:t>Guru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peka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terhadap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anak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didik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peka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terhadap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keinginan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orang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tuanya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 </a:t>
            </a:r>
          </a:p>
          <a:p>
            <a:pPr marL="571500" indent="-571500">
              <a:lnSpc>
                <a:spcPts val="565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000000"/>
                </a:solidFill>
                <a:latin typeface="Quicksand Bold"/>
              </a:rPr>
              <a:t>Guru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bisa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menjadi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jembatan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antara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anak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didik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dan orang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tuanya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26247"/>
            <a:ext cx="16230600" cy="7532053"/>
            <a:chOff x="0" y="0"/>
            <a:chExt cx="4274726" cy="1983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983751"/>
            </a:xfrm>
            <a:custGeom>
              <a:avLst/>
              <a:gdLst/>
              <a:ahLst/>
              <a:cxnLst/>
              <a:rect l="l" t="t" r="r" b="b"/>
              <a:pathLst>
                <a:path w="4274726" h="1983751">
                  <a:moveTo>
                    <a:pt x="0" y="0"/>
                  </a:moveTo>
                  <a:lnTo>
                    <a:pt x="4274726" y="0"/>
                  </a:lnTo>
                  <a:lnTo>
                    <a:pt x="4274726" y="1983751"/>
                  </a:lnTo>
                  <a:lnTo>
                    <a:pt x="0" y="1983751"/>
                  </a:lnTo>
                  <a:lnTo>
                    <a:pt x="0" y="0"/>
                  </a:lnTo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3372" y="1028700"/>
            <a:ext cx="8261255" cy="1430253"/>
            <a:chOff x="0" y="0"/>
            <a:chExt cx="2175804" cy="376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5804" cy="376692"/>
            </a:xfrm>
            <a:custGeom>
              <a:avLst/>
              <a:gdLst/>
              <a:ahLst/>
              <a:cxnLst/>
              <a:rect l="l" t="t" r="r" b="b"/>
              <a:pathLst>
                <a:path w="2175804" h="376692">
                  <a:moveTo>
                    <a:pt x="47794" y="0"/>
                  </a:moveTo>
                  <a:lnTo>
                    <a:pt x="2128010" y="0"/>
                  </a:lnTo>
                  <a:cubicBezTo>
                    <a:pt x="2140686" y="0"/>
                    <a:pt x="2152842" y="5035"/>
                    <a:pt x="2161805" y="13999"/>
                  </a:cubicBezTo>
                  <a:cubicBezTo>
                    <a:pt x="2170768" y="22962"/>
                    <a:pt x="2175804" y="35118"/>
                    <a:pt x="2175804" y="47794"/>
                  </a:cubicBezTo>
                  <a:lnTo>
                    <a:pt x="2175804" y="328898"/>
                  </a:lnTo>
                  <a:cubicBezTo>
                    <a:pt x="2175804" y="341574"/>
                    <a:pt x="2170768" y="353730"/>
                    <a:pt x="2161805" y="362694"/>
                  </a:cubicBezTo>
                  <a:cubicBezTo>
                    <a:pt x="2152842" y="371657"/>
                    <a:pt x="2140686" y="376692"/>
                    <a:pt x="2128010" y="376692"/>
                  </a:cubicBezTo>
                  <a:lnTo>
                    <a:pt x="47794" y="376692"/>
                  </a:lnTo>
                  <a:cubicBezTo>
                    <a:pt x="35118" y="376692"/>
                    <a:pt x="22962" y="371657"/>
                    <a:pt x="13999" y="362694"/>
                  </a:cubicBezTo>
                  <a:cubicBezTo>
                    <a:pt x="5035" y="353730"/>
                    <a:pt x="0" y="341574"/>
                    <a:pt x="0" y="328898"/>
                  </a:cubicBezTo>
                  <a:lnTo>
                    <a:pt x="0" y="47794"/>
                  </a:lnTo>
                  <a:cubicBezTo>
                    <a:pt x="0" y="35118"/>
                    <a:pt x="5035" y="22962"/>
                    <a:pt x="13999" y="13999"/>
                  </a:cubicBezTo>
                  <a:cubicBezTo>
                    <a:pt x="22962" y="5035"/>
                    <a:pt x="35118" y="0"/>
                    <a:pt x="47794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-2087707" y="5482749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13519898" y="5482749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5260992" y="715126"/>
            <a:ext cx="2625452" cy="2057400"/>
          </a:xfrm>
          <a:custGeom>
            <a:avLst/>
            <a:gdLst/>
            <a:ahLst/>
            <a:cxnLst/>
            <a:rect l="l" t="t" r="r" b="b"/>
            <a:pathLst>
              <a:path w="2625452" h="2057400">
                <a:moveTo>
                  <a:pt x="0" y="0"/>
                </a:moveTo>
                <a:lnTo>
                  <a:pt x="2625452" y="0"/>
                </a:lnTo>
                <a:lnTo>
                  <a:pt x="26254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957002" y="6716739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07800" y="857250"/>
            <a:ext cx="6850802" cy="144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6000" dirty="0" err="1">
                <a:solidFill>
                  <a:srgbClr val="FFFFFF"/>
                </a:solidFill>
                <a:latin typeface="Paytone One Bold"/>
              </a:rPr>
              <a:t>Contoh</a:t>
            </a:r>
            <a:r>
              <a:rPr lang="en-US" sz="6000" dirty="0">
                <a:solidFill>
                  <a:srgbClr val="FFFFFF"/>
                </a:solidFill>
                <a:latin typeface="Paytone One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Paytone One Bold"/>
              </a:rPr>
              <a:t>Konkrit</a:t>
            </a:r>
            <a:endParaRPr lang="en-US" sz="6000" dirty="0">
              <a:solidFill>
                <a:srgbClr val="FFFFFF"/>
              </a:solidFill>
              <a:latin typeface="Paytone On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7311" y="3359112"/>
            <a:ext cx="14701822" cy="504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565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000000"/>
                </a:solidFill>
                <a:latin typeface="Quicksand Bold"/>
              </a:rPr>
              <a:t>Guru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aktif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dalam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kegiatan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sekolah</a:t>
            </a:r>
            <a:endParaRPr lang="en-US" sz="3600" dirty="0">
              <a:solidFill>
                <a:srgbClr val="000000"/>
              </a:solidFill>
              <a:latin typeface="Quicksand Bold"/>
            </a:endParaRPr>
          </a:p>
          <a:p>
            <a:pPr marL="571500" indent="-571500">
              <a:lnSpc>
                <a:spcPts val="5650"/>
              </a:lnSpc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Menjadi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contoh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perilaku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baik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sekolah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maupun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diluar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sekolah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</a:p>
          <a:p>
            <a:pPr marL="571500" indent="-571500">
              <a:lnSpc>
                <a:spcPts val="5650"/>
              </a:lnSpc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Ikut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mendisiplinkan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diri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untuk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menjadi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contoh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perilaku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yang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baik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kepada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anak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anak</a:t>
            </a:r>
            <a:endParaRPr lang="en-US" sz="3600" dirty="0">
              <a:solidFill>
                <a:srgbClr val="000000"/>
              </a:solidFill>
              <a:latin typeface="Quicksand Bold"/>
            </a:endParaRPr>
          </a:p>
          <a:p>
            <a:pPr marL="571500" indent="-571500">
              <a:lnSpc>
                <a:spcPts val="5650"/>
              </a:lnSpc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Sering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mengikuti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pelatihan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untuk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menambah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dan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mengikuti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perkembangan</a:t>
            </a:r>
            <a:r>
              <a:rPr lang="en-US" sz="3600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Quicksand Bold"/>
              </a:rPr>
              <a:t>ilmu</a:t>
            </a:r>
            <a:endParaRPr lang="en-US" sz="3600" dirty="0">
              <a:solidFill>
                <a:srgbClr val="000000"/>
              </a:solidFill>
              <a:latin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324192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1541</Words>
  <Application>Microsoft Office PowerPoint</Application>
  <PresentationFormat>Custom</PresentationFormat>
  <Paragraphs>106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Wingdings</vt:lpstr>
      <vt:lpstr>Calibri</vt:lpstr>
      <vt:lpstr>Arial</vt:lpstr>
      <vt:lpstr>Quicksand Medium</vt:lpstr>
      <vt:lpstr>Times New Roman</vt:lpstr>
      <vt:lpstr>Paytone One</vt:lpstr>
      <vt:lpstr>Söhne</vt:lpstr>
      <vt:lpstr>Quicksand Bold</vt:lpstr>
      <vt:lpstr>Paytone One Bold</vt:lpstr>
      <vt:lpstr>Office Theme</vt:lpstr>
      <vt:lpstr>PowerPoint Presentation</vt:lpstr>
      <vt:lpstr>PowerPoint Presentation</vt:lpstr>
      <vt:lpstr>PENGERTIAN KOMPETENSI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Aesthetic Group Project Presentation</dc:title>
  <dc:creator>RizkiaRinabila</dc:creator>
  <cp:lastModifiedBy>Rizkia Rinabila</cp:lastModifiedBy>
  <cp:revision>19</cp:revision>
  <dcterms:created xsi:type="dcterms:W3CDTF">2006-08-16T00:00:00Z</dcterms:created>
  <dcterms:modified xsi:type="dcterms:W3CDTF">2023-09-18T02:54:50Z</dcterms:modified>
  <dc:identifier>DAFtmD3wjBI</dc:identifier>
</cp:coreProperties>
</file>